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8" r:id="rId4"/>
  </p:sldMasterIdLst>
  <p:notesMasterIdLst>
    <p:notesMasterId r:id="rId30"/>
  </p:notesMasterIdLst>
  <p:sldIdLst>
    <p:sldId id="256" r:id="rId5"/>
    <p:sldId id="4538" r:id="rId6"/>
    <p:sldId id="4540" r:id="rId7"/>
    <p:sldId id="4597" r:id="rId8"/>
    <p:sldId id="4601" r:id="rId9"/>
    <p:sldId id="4602" r:id="rId10"/>
    <p:sldId id="4542" r:id="rId11"/>
    <p:sldId id="4581" r:id="rId12"/>
    <p:sldId id="4585" r:id="rId13"/>
    <p:sldId id="4605" r:id="rId14"/>
    <p:sldId id="4583" r:id="rId15"/>
    <p:sldId id="4588" r:id="rId16"/>
    <p:sldId id="4543" r:id="rId17"/>
    <p:sldId id="4606" r:id="rId18"/>
    <p:sldId id="4591" r:id="rId19"/>
    <p:sldId id="4592" r:id="rId20"/>
    <p:sldId id="4607" r:id="rId21"/>
    <p:sldId id="4594" r:id="rId22"/>
    <p:sldId id="4544" r:id="rId23"/>
    <p:sldId id="4608" r:id="rId24"/>
    <p:sldId id="4595" r:id="rId25"/>
    <p:sldId id="4610" r:id="rId26"/>
    <p:sldId id="4596" r:id="rId27"/>
    <p:sldId id="4571" r:id="rId28"/>
    <p:sldId id="4572" r:id="rId29"/>
  </p:sldIdLst>
  <p:sldSz cx="12192000" cy="6858000"/>
  <p:notesSz cx="6858000" cy="9144000"/>
  <p:custDataLst>
    <p:tags r:id="rId31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4371F72A-AD35-008A-0071-72BA93078D5C}" name="Joseph Gonzalez" initials="JG" userId="S::jegonzal@BERKELEY.EDU::11b83800-80ae-4019-a754-e37981ea00b6" providerId="AD"/>
  <p188:author id="{096AC94B-F497-4EFD-5582-3384C9AC4587}" name="Narges Norouzi" initials="" userId="S::norouzi@BERKELEY.EDU::9f8e1a45-5bbf-4e9e-9184-8e17f4a6ab5f" providerId="AD"/>
  <p188:author id="{6AB9C582-8033-83C4-E8FF-9269ABEF1518}" name="Sara Pohland" initials="SP" userId="S::spohland@BERKELEY.EDU::cbb1d9a8-68f2-4714-8f35-e2218acd685a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0E0A6"/>
    <a:srgbClr val="7EC68D"/>
    <a:srgbClr val="00C76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0282"/>
    <p:restoredTop sz="95439"/>
  </p:normalViewPr>
  <p:slideViewPr>
    <p:cSldViewPr snapToGrid="0">
      <p:cViewPr varScale="1">
        <p:scale>
          <a:sx n="76" d="100"/>
          <a:sy n="76" d="100"/>
        </p:scale>
        <p:origin x="200" y="6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gs" Target="tags/tag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BFCD12-C1E0-9243-A62E-F0E4F804B16A}" type="datetimeFigureOut">
              <a:rPr lang="en-US" smtClean="0"/>
              <a:t>10/5/25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68409E-CD63-CB4F-9F22-B975676AEE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93575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8E0A55-7998-00FF-F7C0-FDF81AB27D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ECE7C-F239-264E-B78C-BA7850715F60}" type="datetimeFigureOut">
              <a:rPr lang="en-US" smtClean="0"/>
              <a:t>10/5/25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849381-942E-F6E2-1EBD-3BB4A7BB29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BBF284-81D8-19B7-9BA7-8F9E4A1DA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00127-D174-8342-BE7B-47BD4EF0A99B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B09CF68-5EA9-58C3-1615-E7ED5142A20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38645" y="1832964"/>
            <a:ext cx="10515601" cy="2387600"/>
          </a:xfrm>
        </p:spPr>
        <p:txBody>
          <a:bodyPr anchor="ctr"/>
          <a:lstStyle>
            <a:lvl1pPr algn="l">
              <a:defRPr sz="5999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C85C3985-6E75-9EE7-0E2F-009220A26E1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38645" y="1086749"/>
            <a:ext cx="11653355" cy="665252"/>
          </a:xfr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anchor="ctr"/>
          <a:lstStyle>
            <a:lvl1pPr marL="0" indent="0" algn="l">
              <a:buNone/>
              <a:defRPr sz="2399">
                <a:solidFill>
                  <a:schemeClr val="accent2"/>
                </a:solidFill>
              </a:defRPr>
            </a:lvl1pPr>
            <a:lvl2pPr marL="457181" indent="0" algn="ctr">
              <a:buNone/>
              <a:defRPr sz="1999"/>
            </a:lvl2pPr>
            <a:lvl3pPr marL="914361" indent="0" algn="ctr">
              <a:buNone/>
              <a:defRPr sz="1799"/>
            </a:lvl3pPr>
            <a:lvl4pPr marL="1371542" indent="0" algn="ctr">
              <a:buNone/>
              <a:defRPr sz="1601"/>
            </a:lvl4pPr>
            <a:lvl5pPr marL="1828721" indent="0" algn="ctr">
              <a:buNone/>
              <a:defRPr sz="1601"/>
            </a:lvl5pPr>
            <a:lvl6pPr marL="2285902" indent="0" algn="ctr">
              <a:buNone/>
              <a:defRPr sz="1601"/>
            </a:lvl6pPr>
            <a:lvl7pPr marL="2743083" indent="0" algn="ctr">
              <a:buNone/>
              <a:defRPr sz="1601"/>
            </a:lvl7pPr>
            <a:lvl8pPr marL="3200264" indent="0" algn="ctr">
              <a:buNone/>
              <a:defRPr sz="1601"/>
            </a:lvl8pPr>
            <a:lvl9pPr marL="3657444" indent="0" algn="ctr">
              <a:buNone/>
              <a:defRPr sz="1601"/>
            </a:lvl9pPr>
          </a:lstStyle>
          <a:p>
            <a:r>
              <a:rPr lang="en-US" dirty="0"/>
              <a:t>Discussion Mini Lecture N</a:t>
            </a: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5C392481-B1EE-EB04-B061-D01F220E0F5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8163" y="4367213"/>
            <a:ext cx="10515601" cy="646112"/>
          </a:xfrm>
        </p:spPr>
        <p:txBody>
          <a:bodyPr>
            <a:normAutofit/>
          </a:bodyPr>
          <a:lstStyle>
            <a:lvl1pPr marL="0" indent="0">
              <a:buNone/>
              <a:defRPr sz="2399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089343-41CB-7938-E014-4524C31978FF}"/>
              </a:ext>
            </a:extLst>
          </p:cNvPr>
          <p:cNvSpPr txBox="1"/>
          <p:nvPr/>
        </p:nvSpPr>
        <p:spPr>
          <a:xfrm>
            <a:off x="538164" y="5186856"/>
            <a:ext cx="7076582" cy="6460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r>
              <a:rPr lang="en-US" sz="1799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CS 189/289A, Fall 2025 @ UC Berkeley</a:t>
            </a:r>
            <a:endParaRPr lang="en-US" sz="1799" b="1" dirty="0">
              <a:effectLst/>
            </a:endParaRPr>
          </a:p>
          <a:p>
            <a:pPr rtl="0"/>
            <a:r>
              <a:rPr lang="en-US" sz="1799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Sara Pohland</a:t>
            </a:r>
            <a:endParaRPr lang="en-US" sz="1799" dirty="0"/>
          </a:p>
        </p:txBody>
      </p:sp>
    </p:spTree>
    <p:extLst>
      <p:ext uri="{BB962C8B-B14F-4D97-AF65-F5344CB8AC3E}">
        <p14:creationId xmlns:p14="http://schemas.microsoft.com/office/powerpoint/2010/main" val="3270972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969FD3-580D-D9C5-AE31-04B2E666E62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38645" y="1832964"/>
            <a:ext cx="10515601" cy="2387600"/>
          </a:xfrm>
        </p:spPr>
        <p:txBody>
          <a:bodyPr anchor="ctr"/>
          <a:lstStyle>
            <a:lvl1pPr algn="l">
              <a:defRPr sz="5999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64C9DC-D162-6CE4-B2CF-63FEE60CDCC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38645" y="1086749"/>
            <a:ext cx="11653355" cy="665252"/>
          </a:xfr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anchor="ctr"/>
          <a:lstStyle>
            <a:lvl1pPr marL="0" indent="0" algn="l">
              <a:buNone/>
              <a:defRPr sz="2399">
                <a:solidFill>
                  <a:schemeClr val="accent2"/>
                </a:solidFill>
              </a:defRPr>
            </a:lvl1pPr>
            <a:lvl2pPr marL="457181" indent="0" algn="ctr">
              <a:buNone/>
              <a:defRPr sz="1999"/>
            </a:lvl2pPr>
            <a:lvl3pPr marL="914361" indent="0" algn="ctr">
              <a:buNone/>
              <a:defRPr sz="1799"/>
            </a:lvl3pPr>
            <a:lvl4pPr marL="1371542" indent="0" algn="ctr">
              <a:buNone/>
              <a:defRPr sz="1601"/>
            </a:lvl4pPr>
            <a:lvl5pPr marL="1828721" indent="0" algn="ctr">
              <a:buNone/>
              <a:defRPr sz="1601"/>
            </a:lvl5pPr>
            <a:lvl6pPr marL="2285902" indent="0" algn="ctr">
              <a:buNone/>
              <a:defRPr sz="1601"/>
            </a:lvl6pPr>
            <a:lvl7pPr marL="2743083" indent="0" algn="ctr">
              <a:buNone/>
              <a:defRPr sz="1601"/>
            </a:lvl7pPr>
            <a:lvl8pPr marL="3200264" indent="0" algn="ctr">
              <a:buNone/>
              <a:defRPr sz="1601"/>
            </a:lvl8pPr>
            <a:lvl9pPr marL="3657444" indent="0" algn="ctr">
              <a:buNone/>
              <a:defRPr sz="1601"/>
            </a:lvl9pPr>
          </a:lstStyle>
          <a:p>
            <a:r>
              <a:rPr lang="en-US" dirty="0"/>
              <a:t>Discussion Mini Lecture 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8E0A55-7998-00FF-F7C0-FDF81AB27D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ECE7C-F239-264E-B78C-BA7850715F60}" type="datetimeFigureOut">
              <a:rPr lang="en-US" smtClean="0"/>
              <a:t>10/5/25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849381-942E-F6E2-1EBD-3BB4A7BB29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BBF284-81D8-19B7-9BA7-8F9E4A1DA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00127-D174-8342-BE7B-47BD4EF0A99B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6C3BB98B-D060-769F-7FA7-C0CC1D24F0F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8646" y="4549112"/>
            <a:ext cx="10545762" cy="556888"/>
          </a:xfrm>
        </p:spPr>
        <p:txBody>
          <a:bodyPr>
            <a:noAutofit/>
          </a:bodyPr>
          <a:lstStyle>
            <a:lvl1pPr marL="0" indent="0" rtl="0">
              <a:buNone/>
              <a:defRPr sz="1999" b="0"/>
            </a:lvl1pPr>
          </a:lstStyle>
          <a:p>
            <a:pPr rtl="0"/>
            <a:r>
              <a:rPr lang="en-US" sz="2000" b="1" dirty="0">
                <a:effectLst/>
              </a:rPr>
              <a:t>Contributors: </a:t>
            </a:r>
            <a:r>
              <a:rPr lang="en-US" sz="2000" b="0" dirty="0">
                <a:effectLst/>
              </a:rPr>
              <a:t>Sara Pohland</a:t>
            </a:r>
            <a:endParaRPr lang="en-US" sz="2000" b="1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2964356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t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312BBAB-BD3F-0D0A-D482-755167B330C9}"/>
              </a:ext>
            </a:extLst>
          </p:cNvPr>
          <p:cNvSpPr/>
          <p:nvPr userDrawn="1"/>
        </p:nvSpPr>
        <p:spPr>
          <a:xfrm>
            <a:off x="0" y="0"/>
            <a:ext cx="5889171" cy="6858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b="1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76F916-3489-0B28-0E7E-CD0344DC11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01591" y="840658"/>
            <a:ext cx="5677988" cy="5354657"/>
          </a:xfrm>
        </p:spPr>
        <p:txBody>
          <a:bodyPr/>
          <a:lstStyle>
            <a:lvl1pPr marL="514350" indent="-514350">
              <a:buFont typeface="+mj-lt"/>
              <a:buAutoNum type="arabicPeriod"/>
              <a:defRPr sz="3200">
                <a:solidFill>
                  <a:schemeClr val="accent1"/>
                </a:solidFill>
              </a:defRPr>
            </a:lvl1pPr>
            <a:lvl2pPr marL="971530" indent="-514350">
              <a:buFont typeface="+mj-lt"/>
              <a:buAutoNum type="alphaLcParenR"/>
              <a:defRPr sz="2800">
                <a:solidFill>
                  <a:schemeClr val="accent1"/>
                </a:solidFill>
              </a:defRPr>
            </a:lvl2pPr>
            <a:lvl3pPr marL="1371561" indent="-457200">
              <a:buFont typeface="+mj-lt"/>
              <a:buAutoNum type="arabicPeriod"/>
              <a:defRPr sz="2399">
                <a:solidFill>
                  <a:schemeClr val="accent1"/>
                </a:solidFill>
              </a:defRPr>
            </a:lvl3pPr>
            <a:lvl4pPr marL="1828742" indent="-457200">
              <a:buFont typeface="+mj-lt"/>
              <a:buAutoNum type="arabicPeriod"/>
              <a:defRPr sz="1999">
                <a:solidFill>
                  <a:schemeClr val="accent1"/>
                </a:solidFill>
              </a:defRPr>
            </a:lvl4pPr>
            <a:lvl5pPr marL="2285922" indent="-457200">
              <a:buFont typeface="+mj-lt"/>
              <a:buAutoNum type="arabicPeriod"/>
              <a:defRPr sz="1999">
                <a:solidFill>
                  <a:schemeClr val="accent1"/>
                </a:solidFill>
              </a:defRPr>
            </a:lvl5pPr>
            <a:lvl6pPr>
              <a:defRPr sz="1999"/>
            </a:lvl6pPr>
            <a:lvl7pPr>
              <a:defRPr sz="1999"/>
            </a:lvl7pPr>
            <a:lvl8pPr>
              <a:defRPr sz="1999"/>
            </a:lvl8pPr>
            <a:lvl9pPr>
              <a:defRPr sz="1999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EF141B-56CE-250D-A619-B61711E618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ECE7C-F239-264E-B78C-BA7850715F60}" type="datetimeFigureOut">
              <a:rPr lang="en-US" smtClean="0"/>
              <a:t>10/5/25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5F99C1-0728-5763-2D83-4B5CB170DA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01591" y="6356352"/>
            <a:ext cx="2637609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8E4991-F4CE-8F2D-B879-E6492E584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00127-D174-8342-BE7B-47BD4EF0A99B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41C87DB-7959-5487-122B-0462F6DC929D}"/>
              </a:ext>
            </a:extLst>
          </p:cNvPr>
          <p:cNvSpPr txBox="1"/>
          <p:nvPr userDrawn="1"/>
        </p:nvSpPr>
        <p:spPr>
          <a:xfrm>
            <a:off x="409576" y="2748545"/>
            <a:ext cx="5282836" cy="76944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4400" b="0" dirty="0">
                <a:solidFill>
                  <a:schemeClr val="accent1"/>
                </a:solidFill>
              </a:rPr>
              <a:t>Concepts Covered</a:t>
            </a:r>
          </a:p>
        </p:txBody>
      </p:sp>
    </p:spTree>
    <p:extLst>
      <p:ext uri="{BB962C8B-B14F-4D97-AF65-F5344CB8AC3E}">
        <p14:creationId xmlns:p14="http://schemas.microsoft.com/office/powerpoint/2010/main" val="7267874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312BBAB-BD3F-0D0A-D482-755167B330C9}"/>
              </a:ext>
            </a:extLst>
          </p:cNvPr>
          <p:cNvSpPr/>
          <p:nvPr userDrawn="1"/>
        </p:nvSpPr>
        <p:spPr>
          <a:xfrm>
            <a:off x="0" y="0"/>
            <a:ext cx="5889171" cy="6858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b="1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76F916-3489-0B28-0E7E-CD0344DC11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01591" y="840658"/>
            <a:ext cx="5677988" cy="5354657"/>
          </a:xfrm>
        </p:spPr>
        <p:txBody>
          <a:bodyPr/>
          <a:lstStyle>
            <a:lvl1pPr marL="514350" indent="-514350">
              <a:buFont typeface="+mj-lt"/>
              <a:buAutoNum type="arabicPeriod"/>
              <a:defRPr sz="3200">
                <a:solidFill>
                  <a:schemeClr val="accent1"/>
                </a:solidFill>
              </a:defRPr>
            </a:lvl1pPr>
            <a:lvl2pPr marL="971530" indent="-514350">
              <a:buFont typeface="+mj-lt"/>
              <a:buAutoNum type="alphaLcParenR"/>
              <a:defRPr sz="2800">
                <a:solidFill>
                  <a:schemeClr val="accent1"/>
                </a:solidFill>
              </a:defRPr>
            </a:lvl2pPr>
            <a:lvl3pPr marL="1371561" indent="-457200">
              <a:buFont typeface="+mj-lt"/>
              <a:buAutoNum type="arabicPeriod"/>
              <a:defRPr sz="2399">
                <a:solidFill>
                  <a:schemeClr val="accent1"/>
                </a:solidFill>
              </a:defRPr>
            </a:lvl3pPr>
            <a:lvl4pPr marL="1828742" indent="-457200">
              <a:buFont typeface="+mj-lt"/>
              <a:buAutoNum type="arabicPeriod"/>
              <a:defRPr sz="1999">
                <a:solidFill>
                  <a:schemeClr val="accent1"/>
                </a:solidFill>
              </a:defRPr>
            </a:lvl4pPr>
            <a:lvl5pPr marL="2285922" indent="-457200">
              <a:buFont typeface="+mj-lt"/>
              <a:buAutoNum type="arabicPeriod"/>
              <a:defRPr sz="1999">
                <a:solidFill>
                  <a:schemeClr val="accent1"/>
                </a:solidFill>
              </a:defRPr>
            </a:lvl5pPr>
            <a:lvl6pPr>
              <a:defRPr sz="1999"/>
            </a:lvl6pPr>
            <a:lvl7pPr>
              <a:defRPr sz="1999"/>
            </a:lvl7pPr>
            <a:lvl8pPr>
              <a:defRPr sz="1999"/>
            </a:lvl8pPr>
            <a:lvl9pPr>
              <a:defRPr sz="1999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EF141B-56CE-250D-A619-B61711E618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ECE7C-F239-264E-B78C-BA7850715F60}" type="datetimeFigureOut">
              <a:rPr lang="en-US" smtClean="0"/>
              <a:t>10/5/25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5F99C1-0728-5763-2D83-4B5CB170DA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01591" y="6356352"/>
            <a:ext cx="2637609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8E4991-F4CE-8F2D-B879-E6492E584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00127-D174-8342-BE7B-47BD4EF0A99B}" type="slidenum">
              <a:rPr lang="en-US" smtClean="0"/>
              <a:t>‹#›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4F7327E-1360-B2B6-CAD8-BA6D4966384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18829" y="2454901"/>
            <a:ext cx="5273583" cy="1446550"/>
          </a:xfrm>
        </p:spPr>
        <p:txBody>
          <a:bodyPr anchor="ctr">
            <a:normAutofit/>
          </a:bodyPr>
          <a:lstStyle>
            <a:lvl1pPr algn="ctr">
              <a:defRPr sz="4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Section</a:t>
            </a:r>
          </a:p>
        </p:txBody>
      </p:sp>
    </p:spTree>
    <p:extLst>
      <p:ext uri="{BB962C8B-B14F-4D97-AF65-F5344CB8AC3E}">
        <p14:creationId xmlns:p14="http://schemas.microsoft.com/office/powerpoint/2010/main" val="25504367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0631F-B715-C351-86C8-DDD1F14B2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B8253D-E5C6-AE30-E74D-7E54724570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DD72C2-CA2E-C8EC-8EDB-73EA18FA65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ECE7C-F239-264E-B78C-BA7850715F60}" type="datetimeFigureOut">
              <a:rPr lang="en-US" smtClean="0"/>
              <a:t>10/5/25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6E0F75-811E-3F47-06FA-F0256F7BAB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8CFF0A-567E-2F1A-12A9-797C04CFE9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00127-D174-8342-BE7B-47BD4EF0A9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1045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6D680-B66A-9A6F-1136-AAF665025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9061C7-3026-1192-789C-FDE5F605B3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ECE7C-F239-264E-B78C-BA7850715F60}" type="datetimeFigureOut">
              <a:rPr lang="en-US" smtClean="0"/>
              <a:t>10/5/25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63BC56-6A03-8BF0-7B0E-9C9DAABDF3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198C5A-D0BF-A462-7AB7-ABB023447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00127-D174-8342-BE7B-47BD4EF0A9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0315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F0BA756-70C6-4C85-E4F7-D160E3E3DB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ECE7C-F239-264E-B78C-BA7850715F60}" type="datetimeFigureOut">
              <a:rPr lang="en-US" smtClean="0"/>
              <a:t>10/5/25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87A4BD-1714-AB43-0984-32F9197175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93C6DA-4D50-57C4-27EF-903CE2972E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00127-D174-8342-BE7B-47BD4EF0A9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958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pattFill prst="wdUpDiag">
          <a:fgClr>
            <a:schemeClr val="accent2">
              <a:lumMod val="40000"/>
              <a:lumOff val="6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0631F-B715-C351-86C8-DDD1F14B2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B8253D-E5C6-AE30-E74D-7E54724570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DD72C2-CA2E-C8EC-8EDB-73EA18FA65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ECE7C-F239-264E-B78C-BA7850715F60}" type="datetimeFigureOut">
              <a:rPr lang="en-US" smtClean="0"/>
              <a:t>10/5/25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6E0F75-811E-3F47-06FA-F0256F7BAB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8CFF0A-567E-2F1A-12A9-797C04CFE9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00127-D174-8342-BE7B-47BD4EF0A99B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90A1AB5-9309-3737-AA02-188864955806}"/>
              </a:ext>
            </a:extLst>
          </p:cNvPr>
          <p:cNvSpPr/>
          <p:nvPr/>
        </p:nvSpPr>
        <p:spPr>
          <a:xfrm rot="2159156">
            <a:off x="6968821" y="974861"/>
            <a:ext cx="7072858" cy="810883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>
                <a:solidFill>
                  <a:schemeClr val="accent1"/>
                </a:solidFill>
              </a:rPr>
              <a:t>Under Construction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3394FA8-0B6F-0C57-E2FB-64AE0BB7C8D8}"/>
              </a:ext>
            </a:extLst>
          </p:cNvPr>
          <p:cNvSpPr/>
          <p:nvPr/>
        </p:nvSpPr>
        <p:spPr>
          <a:xfrm rot="2159156">
            <a:off x="6968821" y="974861"/>
            <a:ext cx="7072858" cy="810883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>
                <a:solidFill>
                  <a:schemeClr val="accent1"/>
                </a:solidFill>
              </a:rPr>
              <a:t>Under Construction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2B46E09-1CA3-8B5E-018D-480A3651C614}"/>
              </a:ext>
            </a:extLst>
          </p:cNvPr>
          <p:cNvSpPr/>
          <p:nvPr userDrawn="1"/>
        </p:nvSpPr>
        <p:spPr>
          <a:xfrm rot="2159156">
            <a:off x="6968821" y="974861"/>
            <a:ext cx="7072858" cy="810883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>
                <a:solidFill>
                  <a:schemeClr val="accent1"/>
                </a:solidFill>
              </a:rPr>
              <a:t>Under Construction</a:t>
            </a:r>
          </a:p>
        </p:txBody>
      </p:sp>
    </p:spTree>
    <p:extLst>
      <p:ext uri="{BB962C8B-B14F-4D97-AF65-F5344CB8AC3E}">
        <p14:creationId xmlns:p14="http://schemas.microsoft.com/office/powerpoint/2010/main" val="8731102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FE72BE2-3D10-A4D6-A4BB-927A2F47C4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421" y="268441"/>
            <a:ext cx="11567160" cy="10424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044443-AFCD-30A1-35E8-54C22E5CB5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2421" y="1424540"/>
            <a:ext cx="11567160" cy="4752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FB03D1-B3C3-E3DE-25B0-9D01C990F3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12420" y="6356352"/>
            <a:ext cx="27432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1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D6ECE7C-F239-264E-B78C-BA7850715F60}" type="datetimeFigureOut">
              <a:rPr lang="en-US" smtClean="0"/>
              <a:t>10/5/25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80FAEF-2C69-4228-F172-6AF8D38B41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1" y="6356352"/>
            <a:ext cx="411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1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69E385-2514-2277-700A-3D8DB374E6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36379" y="6356352"/>
            <a:ext cx="27432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1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7F00127-D174-8342-BE7B-47BD4EF0A99B}" type="slidenum">
              <a:rPr lang="en-US" smtClean="0"/>
              <a:t>‹#›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720B340-CA26-4612-C920-98ACF64F464A}"/>
              </a:ext>
            </a:extLst>
          </p:cNvPr>
          <p:cNvPicPr>
            <a:picLocks noChangeAspect="1" noChangeArrowheads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6678554"/>
            <a:ext cx="565079" cy="197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796B503C-48E6-8525-AC4A-5574192204A8}"/>
              </a:ext>
            </a:extLst>
          </p:cNvPr>
          <p:cNvPicPr>
            <a:picLocks noChangeAspect="1" noChangeArrowheads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678554"/>
            <a:ext cx="565079" cy="197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2B4F8532-524C-7689-EEE8-FA269289220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6678554"/>
            <a:ext cx="565079" cy="197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108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86" r:id="rId3"/>
    <p:sldLayoutId id="2147483687" r:id="rId4"/>
    <p:sldLayoutId id="2147483675" r:id="rId5"/>
    <p:sldLayoutId id="2147483679" r:id="rId6"/>
    <p:sldLayoutId id="2147483680" r:id="rId7"/>
    <p:sldLayoutId id="2147483676" r:id="rId8"/>
  </p:sldLayoutIdLst>
  <p:txStyles>
    <p:titleStyle>
      <a:lvl1pPr algn="l" defTabSz="914361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590" indent="-228590" algn="l" defTabSz="914361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70" indent="-228590" algn="l" defTabSz="914361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142951" indent="-228590" algn="l" defTabSz="914361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3pPr>
      <a:lvl4pPr marL="1600132" indent="-228590" algn="l" defTabSz="914361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2057312" indent="-228590" algn="l" defTabSz="914361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514493" indent="-228590" algn="l" defTabSz="914361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971672" indent="-228590" algn="l" defTabSz="914361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428853" indent="-228590" algn="l" defTabSz="914361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886034" indent="-228590" algn="l" defTabSz="914361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1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181" algn="l" defTabSz="914361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361" algn="l" defTabSz="914361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2" algn="l" defTabSz="914361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1" algn="l" defTabSz="914361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2" algn="l" defTabSz="914361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3083" algn="l" defTabSz="914361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200264" algn="l" defTabSz="914361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7444" algn="l" defTabSz="914361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3.png"/><Relationship Id="rId11" Type="http://schemas.openxmlformats.org/officeDocument/2006/relationships/image" Target="../media/image48.png"/><Relationship Id="rId5" Type="http://schemas.openxmlformats.org/officeDocument/2006/relationships/image" Target="../media/image42.pn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sciencepublicpolicy.org/our-work/tools-guides/aequitas/" TargetMode="External"/><Relationship Id="rId2" Type="http://schemas.openxmlformats.org/officeDocument/2006/relationships/hyperlink" Target="https://en.wikipedia.org/wiki/Receiver_operating_characteristic" TargetMode="Externa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12" Type="http://schemas.openxmlformats.org/officeDocument/2006/relationships/image" Target="../media/image71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5.png"/><Relationship Id="rId11" Type="http://schemas.openxmlformats.org/officeDocument/2006/relationships/image" Target="../media/image70.png"/><Relationship Id="rId5" Type="http://schemas.openxmlformats.org/officeDocument/2006/relationships/image" Target="../media/image64.png"/><Relationship Id="rId10" Type="http://schemas.openxmlformats.org/officeDocument/2006/relationships/image" Target="../media/image69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people.eecs.berkeley.edu/~spohland/files/notes/Machine%20Learning.pdf" TargetMode="External"/><Relationship Id="rId2" Type="http://schemas.openxmlformats.org/officeDocument/2006/relationships/hyperlink" Target="https://www.bishopbook.com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datasciencepublicpolicy.org/our-work/tools-guides/aequitas/" TargetMode="External"/><Relationship Id="rId5" Type="http://schemas.openxmlformats.org/officeDocument/2006/relationships/hyperlink" Target="https://en.wikipedia.org/wiki/Receiver_operating_characteristic" TargetMode="External"/><Relationship Id="rId4" Type="http://schemas.openxmlformats.org/officeDocument/2006/relationships/hyperlink" Target="https://en.wikipedia.org/wiki/Precision_and_recall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5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13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AD935-9358-86FD-5068-4AD7BBD3B60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Classification with Logistic Regression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287588-37F2-E92F-6FCC-4ECC6AF0E53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Discussion Mini Lecture 6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C476B3-7FAB-22E8-90FF-3345AE4AB33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Discriminative Functions, Logistic Regression, &amp; Evaluation Metrics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44DE89-9D86-D77C-1239-66144120B75C}"/>
              </a:ext>
            </a:extLst>
          </p:cNvPr>
          <p:cNvSpPr txBox="1"/>
          <p:nvPr/>
        </p:nvSpPr>
        <p:spPr>
          <a:xfrm>
            <a:off x="3342807" y="556135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37246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971CDE-6F3D-6C0F-5E82-CB0F613395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>
            <a:extLst>
              <a:ext uri="{FF2B5EF4-FFF2-40B4-BE49-F238E27FC236}">
                <a16:creationId xmlns:a16="http://schemas.microsoft.com/office/drawing/2014/main" id="{771B164E-6417-942D-B867-61FDD7C562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421" y="268441"/>
            <a:ext cx="11567160" cy="1042435"/>
          </a:xfrm>
        </p:spPr>
        <p:txBody>
          <a:bodyPr/>
          <a:lstStyle/>
          <a:p>
            <a:r>
              <a:rPr lang="en-US" dirty="0"/>
              <a:t>Logistic/Cross-Entropy Loss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9" name="Content Placeholder 2">
                <a:extLst>
                  <a:ext uri="{FF2B5EF4-FFF2-40B4-BE49-F238E27FC236}">
                    <a16:creationId xmlns:a16="http://schemas.microsoft.com/office/drawing/2014/main" id="{0BA1AA2C-F7D9-D5D8-22C1-6127F99380A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12421" y="1424540"/>
                <a:ext cx="11567160" cy="58714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590" indent="-228590" algn="l" defTabSz="914361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770" indent="-228590" algn="l" defTabSz="914361" rtl="0" eaLnBrk="1" latinLnBrk="0" hangingPunct="1">
                  <a:lnSpc>
                    <a:spcPct val="90000"/>
                  </a:lnSpc>
                  <a:spcBef>
                    <a:spcPts val="499"/>
                  </a:spcBef>
                  <a:buFont typeface="Arial" panose="020B0604020202020204" pitchFamily="34" charset="0"/>
                  <a:buChar char="•"/>
                  <a:defRPr sz="239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2951" indent="-228590" algn="l" defTabSz="914361" rtl="0" eaLnBrk="1" latinLnBrk="0" hangingPunct="1">
                  <a:lnSpc>
                    <a:spcPct val="90000"/>
                  </a:lnSpc>
                  <a:spcBef>
                    <a:spcPts val="499"/>
                  </a:spcBef>
                  <a:buFont typeface="Arial" panose="020B0604020202020204" pitchFamily="34" charset="0"/>
                  <a:buChar char="•"/>
                  <a:defRPr sz="199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132" indent="-228590" algn="l" defTabSz="914361" rtl="0" eaLnBrk="1" latinLnBrk="0" hangingPunct="1">
                  <a:lnSpc>
                    <a:spcPct val="90000"/>
                  </a:lnSpc>
                  <a:spcBef>
                    <a:spcPts val="499"/>
                  </a:spcBef>
                  <a:buFont typeface="Arial" panose="020B0604020202020204" pitchFamily="34" charset="0"/>
                  <a:buChar char="•"/>
                  <a:defRPr sz="179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312" indent="-228590" algn="l" defTabSz="914361" rtl="0" eaLnBrk="1" latinLnBrk="0" hangingPunct="1">
                  <a:lnSpc>
                    <a:spcPct val="90000"/>
                  </a:lnSpc>
                  <a:spcBef>
                    <a:spcPts val="499"/>
                  </a:spcBef>
                  <a:buFont typeface="Arial" panose="020B0604020202020204" pitchFamily="34" charset="0"/>
                  <a:buChar char="•"/>
                  <a:defRPr sz="179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493" indent="-228590" algn="l" defTabSz="914361" rtl="0" eaLnBrk="1" latinLnBrk="0" hangingPunct="1">
                  <a:lnSpc>
                    <a:spcPct val="90000"/>
                  </a:lnSpc>
                  <a:spcBef>
                    <a:spcPts val="499"/>
                  </a:spcBef>
                  <a:buFont typeface="Arial" panose="020B0604020202020204" pitchFamily="34" charset="0"/>
                  <a:buChar char="•"/>
                  <a:defRPr sz="179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672" indent="-228590" algn="l" defTabSz="914361" rtl="0" eaLnBrk="1" latinLnBrk="0" hangingPunct="1">
                  <a:lnSpc>
                    <a:spcPct val="90000"/>
                  </a:lnSpc>
                  <a:spcBef>
                    <a:spcPts val="499"/>
                  </a:spcBef>
                  <a:buFont typeface="Arial" panose="020B0604020202020204" pitchFamily="34" charset="0"/>
                  <a:buChar char="•"/>
                  <a:defRPr sz="179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853" indent="-228590" algn="l" defTabSz="914361" rtl="0" eaLnBrk="1" latinLnBrk="0" hangingPunct="1">
                  <a:lnSpc>
                    <a:spcPct val="90000"/>
                  </a:lnSpc>
                  <a:spcBef>
                    <a:spcPts val="499"/>
                  </a:spcBef>
                  <a:buFont typeface="Arial" panose="020B0604020202020204" pitchFamily="34" charset="0"/>
                  <a:buChar char="•"/>
                  <a:defRPr sz="179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034" indent="-228590" algn="l" defTabSz="914361" rtl="0" eaLnBrk="1" latinLnBrk="0" hangingPunct="1">
                  <a:lnSpc>
                    <a:spcPct val="90000"/>
                  </a:lnSpc>
                  <a:spcBef>
                    <a:spcPts val="499"/>
                  </a:spcBef>
                  <a:buFont typeface="Arial" panose="020B0604020202020204" pitchFamily="34" charset="0"/>
                  <a:buChar char="•"/>
                  <a:defRPr sz="179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dirty="0">
                    <a:solidFill>
                      <a:schemeClr val="tx1"/>
                    </a:solidFill>
                  </a:rPr>
                  <a:t>Now how do we estimate the linear parameters, </a:t>
                </a:r>
                <a14:m>
                  <m:oMath xmlns:m="http://schemas.openxmlformats.org/officeDocument/2006/math">
                    <m:r>
                      <a:rPr lang="en-US" b="1" i="1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?</a:t>
                </a:r>
              </a:p>
            </p:txBody>
          </p:sp>
        </mc:Choice>
        <mc:Fallback>
          <p:sp>
            <p:nvSpPr>
              <p:cNvPr id="29" name="Content Placeholder 2">
                <a:extLst>
                  <a:ext uri="{FF2B5EF4-FFF2-40B4-BE49-F238E27FC236}">
                    <a16:creationId xmlns:a16="http://schemas.microsoft.com/office/drawing/2014/main" id="{0BA1AA2C-F7D9-D5D8-22C1-6127F99380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421" y="1424540"/>
                <a:ext cx="11567160" cy="587140"/>
              </a:xfrm>
              <a:prstGeom prst="rect">
                <a:avLst/>
              </a:prstGeom>
              <a:blipFill>
                <a:blip r:embed="rId2"/>
                <a:stretch>
                  <a:fillRect l="-1096" t="-19149" b="-106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634D3C5D-816B-DBEC-C12B-9495DF49C4FD}"/>
              </a:ext>
            </a:extLst>
          </p:cNvPr>
          <p:cNvSpPr txBox="1">
            <a:spLocks/>
          </p:cNvSpPr>
          <p:nvPr/>
        </p:nvSpPr>
        <p:spPr>
          <a:xfrm>
            <a:off x="312420" y="2125344"/>
            <a:ext cx="11567160" cy="5871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0" indent="-228590" algn="l" defTabSz="914361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70" indent="-228590" algn="l" defTabSz="914361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51" indent="-228590" algn="l" defTabSz="914361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32" indent="-228590" algn="l" defTabSz="914361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12" indent="-228590" algn="l" defTabSz="914361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93" indent="-228590" algn="l" defTabSz="914361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72" indent="-228590" algn="l" defTabSz="914361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53" indent="-228590" algn="l" defTabSz="914361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34" indent="-228590" algn="l" defTabSz="914361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u="sng" dirty="0">
                <a:solidFill>
                  <a:schemeClr val="tx1"/>
                </a:solidFill>
              </a:rPr>
              <a:t>The classic approach</a:t>
            </a:r>
            <a:r>
              <a:rPr lang="en-US" dirty="0"/>
              <a:t>:</a:t>
            </a:r>
            <a:r>
              <a:rPr lang="en-US" dirty="0">
                <a:solidFill>
                  <a:schemeClr val="tx1"/>
                </a:solidFill>
              </a:rPr>
              <a:t> Maximum likelihood estimation (MLE)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B71E803-E99C-BC65-9A5A-DD6EEFE2F6C7}"/>
                  </a:ext>
                </a:extLst>
              </p:cNvPr>
              <p:cNvSpPr txBox="1"/>
              <p:nvPr/>
            </p:nvSpPr>
            <p:spPr>
              <a:xfrm>
                <a:off x="2451653" y="4898360"/>
                <a:ext cx="3435927" cy="6557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acc>
                            <m:accPr>
                              <m:chr m:val="̂"/>
                              <m:ctrlPr>
                                <a:rPr lang="en-US" sz="2800" b="1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1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</m:acc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= 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US" sz="2800" b="1" i="1" smtClean="0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lim>
                              </m:limLow>
                            </m:fName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𝒟</m:t>
                                  </m:r>
                                </m:e>
                                <m:e>
                                  <m:r>
                                    <a:rPr lang="en-US" sz="2800" b="1" i="1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B71E803-E99C-BC65-9A5A-DD6EEFE2F6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1653" y="4898360"/>
                <a:ext cx="3435927" cy="655757"/>
              </a:xfrm>
              <a:prstGeom prst="rect">
                <a:avLst/>
              </a:prstGeom>
              <a:blipFill>
                <a:blip r:embed="rId3"/>
                <a:stretch>
                  <a:fillRect t="-1887" b="-18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09EC66E-702B-D62F-F368-19C717CB1963}"/>
                  </a:ext>
                </a:extLst>
              </p:cNvPr>
              <p:cNvSpPr txBox="1"/>
              <p:nvPr/>
            </p:nvSpPr>
            <p:spPr>
              <a:xfrm>
                <a:off x="312419" y="2795432"/>
                <a:ext cx="11567159" cy="5380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000"/>
                  </a:spcAft>
                </a:pPr>
                <a:r>
                  <a:rPr lang="en-US" sz="2800" dirty="0"/>
                  <a:t>For a dataset </a:t>
                </a:r>
                <a14:m>
                  <m:oMath xmlns:m="http://schemas.openxmlformats.org/officeDocument/2006/math">
                    <m:r>
                      <a:rPr lang="en-US" sz="2800" i="1" dirty="0">
                        <a:latin typeface="Cambria Math" panose="02040503050406030204" pitchFamily="18" charset="0"/>
                      </a:rPr>
                      <m:t>𝒟</m:t>
                    </m:r>
                    <m:sSubSup>
                      <m:sSubSupPr>
                        <m:ctrlPr>
                          <a:rPr lang="en-US" sz="280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i="1" dirty="0">
                            <a:latin typeface="Cambria Math" panose="02040503050406030204" pitchFamily="18" charset="0"/>
                          </a:rPr>
                          <m:t>={(</m:t>
                        </m:r>
                        <m:sSub>
                          <m:sSubPr>
                            <m:ctrlPr>
                              <a:rPr lang="en-US" sz="2800" b="1" i="1" dirty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1" i="1" dirty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800" b="1" i="1" dirty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𝒏</m:t>
                            </m:r>
                          </m:sub>
                        </m:sSub>
                        <m:r>
                          <a:rPr lang="en-US" sz="2800" i="1" dirty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800" i="1" dirty="0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800" b="0" i="1" dirty="0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t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800" b="0" i="1" dirty="0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n</m:t>
                            </m:r>
                          </m:sub>
                        </m:sSub>
                        <m:r>
                          <a:rPr lang="en-US" sz="2800" i="1" dirty="0">
                            <a:latin typeface="Cambria Math" panose="02040503050406030204" pitchFamily="18" charset="0"/>
                          </a:rPr>
                          <m:t>)}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N</m:t>
                        </m:r>
                      </m:sup>
                    </m:sSubSup>
                  </m:oMath>
                </a14:m>
                <a:r>
                  <a:rPr lang="en-US" sz="2800" dirty="0"/>
                  <a:t> of IID samples, the likelihood is</a:t>
                </a:r>
              </a:p>
            </p:txBody>
          </p:sp>
        </mc:Choice>
        <mc:Fallback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09EC66E-702B-D62F-F368-19C717CB19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419" y="2795432"/>
                <a:ext cx="11567159" cy="538096"/>
              </a:xfrm>
              <a:prstGeom prst="rect">
                <a:avLst/>
              </a:prstGeom>
              <a:blipFill>
                <a:blip r:embed="rId4"/>
                <a:stretch>
                  <a:fillRect l="-1096" t="-9302" b="-302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FEB8E93-2470-A472-EA20-F5344E0D585A}"/>
                  </a:ext>
                </a:extLst>
              </p:cNvPr>
              <p:cNvSpPr txBox="1"/>
              <p:nvPr/>
            </p:nvSpPr>
            <p:spPr>
              <a:xfrm>
                <a:off x="404688" y="3416476"/>
                <a:ext cx="11097097" cy="143212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0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𝒟</m:t>
                          </m:r>
                        </m:e>
                        <m:e>
                          <m:r>
                            <a:rPr lang="en-US" sz="2800" b="1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US" sz="2800" b="1" i="1">
                              <a:latin typeface="Cambria Math" panose="02040503050406030204" pitchFamily="18" charset="0"/>
                            </a:rPr>
                            <m:t>p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sz="2800" b="1" i="1">
                              <a:latin typeface="Cambria Math" panose="02040503050406030204" pitchFamily="18" charset="0"/>
                            </a:rPr>
                            <m:t>Y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2800" i="1" dirty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800" i="1" dirty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800" i="1" dirty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sub>
                          </m:sSub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800" b="1" i="1" dirty="0" smtClean="0">
                                  <a:solidFill>
                                    <a:schemeClr val="accent3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dirty="0">
                                  <a:solidFill>
                                    <a:schemeClr val="accent3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b="1" i="1" dirty="0">
                                  <a:solidFill>
                                    <a:schemeClr val="accent3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b>
                          </m:sSub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2800" b="1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 i="1"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  <m:r>
                                <a:rPr lang="en-US" sz="280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sz="2800" i="1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1" i="1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p>
                                  <m:r>
                                    <a:rPr lang="en-US" sz="2800" i="1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sz="2800" b="1" i="1" dirty="0">
                                      <a:solidFill>
                                        <a:schemeClr val="accent3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1" i="1" dirty="0">
                                      <a:solidFill>
                                        <a:schemeClr val="accent3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800" b="1" i="1" dirty="0">
                                      <a:solidFill>
                                        <a:schemeClr val="accent3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sub>
                              </m:sSub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sz="2800" i="1" dirty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i="1" dirty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800" i="1" dirty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sub>
                              </m:sSub>
                            </m:sup>
                          </m:sSup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σ</m:t>
                                  </m:r>
                                  <m:r>
                                    <a:rPr lang="en-US" sz="280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p>
                                    <m:sSupPr>
                                      <m:ctrlPr>
                                        <a:rPr lang="en-US" sz="2800" i="1">
                                          <a:solidFill>
                                            <a:schemeClr val="accent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800" b="1" i="1">
                                          <a:solidFill>
                                            <a:schemeClr val="accent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𝒘</m:t>
                                      </m:r>
                                    </m:e>
                                    <m:sup>
                                      <m:r>
                                        <a:rPr lang="en-US" sz="2800" i="1">
                                          <a:solidFill>
                                            <a:schemeClr val="accent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sSub>
                                    <m:sSubPr>
                                      <m:ctrlPr>
                                        <a:rPr lang="en-US" sz="2800" b="1" i="1" dirty="0">
                                          <a:solidFill>
                                            <a:schemeClr val="accent3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1" i="1" dirty="0">
                                          <a:solidFill>
                                            <a:schemeClr val="accent3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800" b="1" i="1" dirty="0">
                                          <a:solidFill>
                                            <a:schemeClr val="accent3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𝒏</m:t>
                                      </m:r>
                                    </m:sub>
                                  </m:sSub>
                                  <m: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sz="2800" i="1" dirty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i="1" dirty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800" i="1" dirty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sub>
                              </m:sSub>
                            </m:sup>
                          </m:sSup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FEB8E93-2470-A472-EA20-F5344E0D58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688" y="3416476"/>
                <a:ext cx="11097097" cy="1432123"/>
              </a:xfrm>
              <a:prstGeom prst="rect">
                <a:avLst/>
              </a:prstGeom>
              <a:blipFill>
                <a:blip r:embed="rId5"/>
                <a:stretch>
                  <a:fillRect t="-91228" b="-1350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6863E86-C7DE-425F-3510-B69323849B63}"/>
                  </a:ext>
                </a:extLst>
              </p:cNvPr>
              <p:cNvSpPr txBox="1"/>
              <p:nvPr/>
            </p:nvSpPr>
            <p:spPr>
              <a:xfrm>
                <a:off x="2685761" y="5433460"/>
                <a:ext cx="5356801" cy="13038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= 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latin typeface="Cambria Math" panose="02040503050406030204" pitchFamily="18" charset="0"/>
                                    </a:rPr>
                                    <m:t>m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800" b="0" i="0" smtClean="0">
                                      <a:latin typeface="Cambria Math" panose="02040503050406030204" pitchFamily="18" charset="0"/>
                                    </a:rPr>
                                    <m:t>in</m:t>
                                  </m:r>
                                </m:e>
                                <m:lim>
                                  <m:r>
                                    <a:rPr lang="en-US" sz="2800" b="1" i="1" smtClean="0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lim>
                              </m:limLow>
                            </m:fName>
                            <m:e>
                              <m:nary>
                                <m:naryPr>
                                  <m:chr m:val="∑"/>
                                  <m:ctrlPr>
                                    <a:rPr lang="en-US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p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-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[</m:t>
                                  </m:r>
                                  <m:sSub>
                                    <m:sSubPr>
                                      <m:ctrlPr>
                                        <a:rPr lang="en-US" sz="2800" i="1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func>
                                    <m:func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2800">
                                          <a:latin typeface="Cambria Math" panose="02040503050406030204" pitchFamily="18" charset="0"/>
                                        </a:rPr>
                                        <m:t>l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og</m:t>
                                      </m:r>
                                    </m:fName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σ</m:t>
                                      </m:r>
                                      <m:r>
                                        <a:rPr lang="en-US" sz="280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p>
                                        <m:sSupPr>
                                          <m:ctrlPr>
                                            <a:rPr lang="en-US" sz="2800" i="1">
                                              <a:solidFill>
                                                <a:schemeClr val="accent5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800" b="1" i="1">
                                              <a:solidFill>
                                                <a:schemeClr val="accent5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𝒘</m:t>
                                          </m:r>
                                        </m:e>
                                        <m:sup>
                                          <m:r>
                                            <a:rPr lang="en-US" sz="2800" i="1">
                                              <a:solidFill>
                                                <a:schemeClr val="accent5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sup>
                                      </m:sSup>
                                      <m:sSub>
                                        <m:sSubPr>
                                          <m:ctrlPr>
                                            <a:rPr lang="en-US" sz="2800" b="1" i="1" dirty="0">
                                              <a:solidFill>
                                                <a:schemeClr val="accent3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b="1" i="1" dirty="0">
                                              <a:solidFill>
                                                <a:schemeClr val="accent3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2800" b="1" i="1" dirty="0">
                                              <a:solidFill>
                                                <a:schemeClr val="accent3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𝒏</m:t>
                                          </m:r>
                                        </m:sub>
                                      </m:sSub>
                                      <m:r>
                                        <a:rPr lang="en-US" sz="2800" b="1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func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+ </m:t>
                                  </m:r>
                                </m:e>
                              </m:nary>
                            </m:e>
                          </m:func>
                        </m:e>
                      </m:func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6863E86-C7DE-425F-3510-B69323849B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5761" y="5433460"/>
                <a:ext cx="5356801" cy="1303883"/>
              </a:xfrm>
              <a:prstGeom prst="rect">
                <a:avLst/>
              </a:prstGeom>
              <a:blipFill>
                <a:blip r:embed="rId6"/>
                <a:stretch>
                  <a:fillRect t="-100000" r="-1182" b="-15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EAEB63F-8BB1-2F8D-E4F7-AAD751076FE7}"/>
                  </a:ext>
                </a:extLst>
              </p:cNvPr>
              <p:cNvSpPr txBox="1"/>
              <p:nvPr/>
            </p:nvSpPr>
            <p:spPr>
              <a:xfrm>
                <a:off x="7765774" y="5837043"/>
                <a:ext cx="438647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sz="280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func>
                      <m:func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800">
                            <a:latin typeface="Cambria Math" panose="02040503050406030204" pitchFamily="18" charset="0"/>
                          </a:rPr>
                          <m:t>l</m:t>
                        </m:r>
                        <m:r>
                          <m:rPr>
                            <m:sty m:val="p"/>
                          </m:rPr>
                          <a:rPr lang="en-US" sz="2800" i="1">
                            <a:latin typeface="Cambria Math" panose="02040503050406030204" pitchFamily="18" charset="0"/>
                          </a:rPr>
                          <m:t>og</m:t>
                        </m:r>
                      </m:fName>
                      <m:e>
                        <m:d>
                          <m:d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m:rPr>
                                <m:sty m:val="p"/>
                              </m:rPr>
                              <a:rPr lang="en-US" sz="2800" i="1">
                                <a:latin typeface="Cambria Math" panose="02040503050406030204" pitchFamily="18" charset="0"/>
                              </a:rPr>
                              <m:t>σ</m:t>
                            </m:r>
                            <m:r>
                              <a:rPr lang="en-US" sz="280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n-US" sz="2800" i="1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800" b="1" i="1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</m:e>
                              <m:sup>
                                <m:r>
                                  <a:rPr lang="en-US" sz="2800" i="1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US" sz="2800" b="1" i="1" dirty="0">
                                    <a:solidFill>
                                      <a:schemeClr val="accent3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b="1" i="1" dirty="0">
                                    <a:solidFill>
                                      <a:schemeClr val="accent3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sz="2800" b="1" i="1" dirty="0">
                                    <a:solidFill>
                                      <a:schemeClr val="accent3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sub>
                            </m:sSub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e>
                    </m:func>
                  </m:oMath>
                </a14:m>
                <a:r>
                  <a:rPr lang="en-US" sz="2800" dirty="0"/>
                  <a:t>]</a:t>
                </a:r>
              </a:p>
            </p:txBody>
          </p:sp>
        </mc:Choice>
        <mc:Fallback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EAEB63F-8BB1-2F8D-E4F7-AAD751076F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5774" y="5837043"/>
                <a:ext cx="4386470" cy="523220"/>
              </a:xfrm>
              <a:prstGeom prst="rect">
                <a:avLst/>
              </a:prstGeom>
              <a:blipFill>
                <a:blip r:embed="rId7"/>
                <a:stretch>
                  <a:fillRect t="-14286" r="-1445" b="-309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TextBox 35">
            <a:extLst>
              <a:ext uri="{FF2B5EF4-FFF2-40B4-BE49-F238E27FC236}">
                <a16:creationId xmlns:a16="http://schemas.microsoft.com/office/drawing/2014/main" id="{886FBF41-C729-0A5C-6D77-3CD3967073CA}"/>
              </a:ext>
            </a:extLst>
          </p:cNvPr>
          <p:cNvSpPr txBox="1"/>
          <p:nvPr/>
        </p:nvSpPr>
        <p:spPr>
          <a:xfrm>
            <a:off x="312418" y="4895364"/>
            <a:ext cx="2192243" cy="5380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000"/>
              </a:spcAft>
            </a:pPr>
            <a:r>
              <a:rPr lang="en-US" sz="2800" dirty="0"/>
              <a:t>The MLE is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ACBEFEBE-162C-A5D8-4F9B-9E991F08E401}"/>
              </a:ext>
            </a:extLst>
          </p:cNvPr>
          <p:cNvSpPr/>
          <p:nvPr/>
        </p:nvSpPr>
        <p:spPr>
          <a:xfrm>
            <a:off x="9286510" y="119570"/>
            <a:ext cx="2762980" cy="104243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We’ll show this equivalence in Problem 2 on Disc. 6 worksheet.</a:t>
            </a:r>
          </a:p>
        </p:txBody>
      </p:sp>
      <p:sp>
        <p:nvSpPr>
          <p:cNvPr id="38" name="Left Brace 37">
            <a:extLst>
              <a:ext uri="{FF2B5EF4-FFF2-40B4-BE49-F238E27FC236}">
                <a16:creationId xmlns:a16="http://schemas.microsoft.com/office/drawing/2014/main" id="{8D45C95D-E884-3640-798A-90A2D8292594}"/>
              </a:ext>
            </a:extLst>
          </p:cNvPr>
          <p:cNvSpPr/>
          <p:nvPr/>
        </p:nvSpPr>
        <p:spPr>
          <a:xfrm rot="5400000" flipV="1">
            <a:off x="8311289" y="2230469"/>
            <a:ext cx="361547" cy="7008846"/>
          </a:xfrm>
          <a:prstGeom prst="leftBrace">
            <a:avLst>
              <a:gd name="adj1" fmla="val 48792"/>
              <a:gd name="adj2" fmla="val 50000"/>
            </a:avLst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B21487B1-D4C9-7608-F1C9-A29B8011B9C1}"/>
              </a:ext>
            </a:extLst>
          </p:cNvPr>
          <p:cNvSpPr txBox="1">
            <a:spLocks/>
          </p:cNvSpPr>
          <p:nvPr/>
        </p:nvSpPr>
        <p:spPr>
          <a:xfrm>
            <a:off x="6616230" y="5071914"/>
            <a:ext cx="3878821" cy="4822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0" indent="-228590" algn="l" defTabSz="914361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70" indent="-228590" algn="l" defTabSz="914361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51" indent="-228590" algn="l" defTabSz="914361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32" indent="-228590" algn="l" defTabSz="914361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12" indent="-228590" algn="l" defTabSz="914361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93" indent="-228590" algn="l" defTabSz="914361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72" indent="-228590" algn="l" defTabSz="914361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53" indent="-228590" algn="l" defTabSz="914361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34" indent="-228590" algn="l" defTabSz="914361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/>
              <a:t>Logistic/cross-entropy loss</a:t>
            </a:r>
            <a:endParaRPr 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6539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/>
      <p:bldP spid="32" grpId="0"/>
      <p:bldP spid="33" grpId="0"/>
      <p:bldP spid="34" grpId="0"/>
      <p:bldP spid="35" grpId="0"/>
      <p:bldP spid="36" grpId="0"/>
      <p:bldP spid="37" grpId="0" animBg="1"/>
      <p:bldP spid="38" grpId="0" animBg="1"/>
      <p:bldP spid="3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4921CF-15A3-3BD5-C733-B5FBF21F95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C1511B-77FD-A203-A0F5-4E923CCD9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Solve Logistic Regression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D68B2B7-12CF-162A-73D8-6E5A8F063F17}"/>
              </a:ext>
            </a:extLst>
          </p:cNvPr>
          <p:cNvSpPr txBox="1">
            <a:spLocks/>
          </p:cNvSpPr>
          <p:nvPr/>
        </p:nvSpPr>
        <p:spPr>
          <a:xfrm>
            <a:off x="312421" y="1424540"/>
            <a:ext cx="11567160" cy="5871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0" indent="-228590" algn="l" defTabSz="914361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70" indent="-228590" algn="l" defTabSz="914361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51" indent="-228590" algn="l" defTabSz="914361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32" indent="-228590" algn="l" defTabSz="914361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12" indent="-228590" algn="l" defTabSz="914361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93" indent="-228590" algn="l" defTabSz="914361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72" indent="-228590" algn="l" defTabSz="914361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53" indent="-228590" algn="l" defTabSz="914361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34" indent="-228590" algn="l" defTabSz="914361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</a:rPr>
              <a:t>Now how do we solve this optimization problem?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68F18A0-2E37-165C-77F3-CB398F8634A7}"/>
              </a:ext>
            </a:extLst>
          </p:cNvPr>
          <p:cNvSpPr txBox="1">
            <a:spLocks/>
          </p:cNvSpPr>
          <p:nvPr/>
        </p:nvSpPr>
        <p:spPr>
          <a:xfrm>
            <a:off x="312420" y="2011680"/>
            <a:ext cx="11567160" cy="10424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0" indent="-228590" algn="l" defTabSz="914361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70" indent="-228590" algn="l" defTabSz="914361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51" indent="-228590" algn="l" defTabSz="914361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32" indent="-228590" algn="l" defTabSz="914361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12" indent="-228590" algn="l" defTabSz="914361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93" indent="-228590" algn="l" defTabSz="914361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72" indent="-228590" algn="l" defTabSz="914361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53" indent="-228590" algn="l" defTabSz="914361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34" indent="-228590" algn="l" defTabSz="914361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</a:rPr>
              <a:t>While this is a convex optimization problem, it does not admit a “closed-form” solution (unlike linear regression).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AC0E661-EB18-ECB1-8F34-7F85718B3C27}"/>
              </a:ext>
            </a:extLst>
          </p:cNvPr>
          <p:cNvSpPr txBox="1">
            <a:spLocks/>
          </p:cNvSpPr>
          <p:nvPr/>
        </p:nvSpPr>
        <p:spPr>
          <a:xfrm>
            <a:off x="312420" y="3054114"/>
            <a:ext cx="11567160" cy="10424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0" indent="-228590" algn="l" defTabSz="914361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70" indent="-228590" algn="l" defTabSz="914361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51" indent="-228590" algn="l" defTabSz="914361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32" indent="-228590" algn="l" defTabSz="914361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12" indent="-228590" algn="l" defTabSz="914361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93" indent="-228590" algn="l" defTabSz="914361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72" indent="-228590" algn="l" defTabSz="914361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53" indent="-228590" algn="l" defTabSz="914361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34" indent="-228590" algn="l" defTabSz="914361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</a:rPr>
              <a:t>We can solve this problem using gradient descent, as we will show in the next two lectures </a:t>
            </a:r>
            <a:r>
              <a:rPr lang="en-US" dirty="0">
                <a:sym typeface="Wingdings" pitchFamily="2" charset="2"/>
              </a:rPr>
              <a:t>:) </a:t>
            </a:r>
            <a:r>
              <a:rPr lang="en-US" dirty="0">
                <a:solidFill>
                  <a:schemeClr val="tx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00765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57BDFC-10E5-1992-0A9C-7A7369FB4A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3BB5F-2C14-7462-65A9-8231219801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 Decision Function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8AF1886-2CE1-0CF3-BFF2-23CD6D20A4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2421" y="1424540"/>
            <a:ext cx="11567160" cy="58714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A) </a:t>
            </a:r>
            <a:r>
              <a:rPr lang="en-US" b="1" dirty="0"/>
              <a:t>Symmetric Loss</a:t>
            </a:r>
            <a:r>
              <a:rPr lang="en-US" dirty="0"/>
              <a:t>: Maximize the posterior.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C2B9CE4D-9F2A-1CE0-FC2A-2FF29896AAD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83510" y="2064688"/>
                <a:ext cx="1565147" cy="100745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590" indent="-228590" algn="l" defTabSz="914361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770" indent="-228590" algn="l" defTabSz="914361" rtl="0" eaLnBrk="1" latinLnBrk="0" hangingPunct="1">
                  <a:lnSpc>
                    <a:spcPct val="90000"/>
                  </a:lnSpc>
                  <a:spcBef>
                    <a:spcPts val="499"/>
                  </a:spcBef>
                  <a:buFont typeface="Arial" panose="020B0604020202020204" pitchFamily="34" charset="0"/>
                  <a:buChar char="•"/>
                  <a:defRPr sz="239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2951" indent="-228590" algn="l" defTabSz="914361" rtl="0" eaLnBrk="1" latinLnBrk="0" hangingPunct="1">
                  <a:lnSpc>
                    <a:spcPct val="90000"/>
                  </a:lnSpc>
                  <a:spcBef>
                    <a:spcPts val="499"/>
                  </a:spcBef>
                  <a:buFont typeface="Arial" panose="020B0604020202020204" pitchFamily="34" charset="0"/>
                  <a:buChar char="•"/>
                  <a:defRPr sz="199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132" indent="-228590" algn="l" defTabSz="914361" rtl="0" eaLnBrk="1" latinLnBrk="0" hangingPunct="1">
                  <a:lnSpc>
                    <a:spcPct val="90000"/>
                  </a:lnSpc>
                  <a:spcBef>
                    <a:spcPts val="499"/>
                  </a:spcBef>
                  <a:buFont typeface="Arial" panose="020B0604020202020204" pitchFamily="34" charset="0"/>
                  <a:buChar char="•"/>
                  <a:defRPr sz="179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312" indent="-228590" algn="l" defTabSz="914361" rtl="0" eaLnBrk="1" latinLnBrk="0" hangingPunct="1">
                  <a:lnSpc>
                    <a:spcPct val="90000"/>
                  </a:lnSpc>
                  <a:spcBef>
                    <a:spcPts val="499"/>
                  </a:spcBef>
                  <a:buFont typeface="Arial" panose="020B0604020202020204" pitchFamily="34" charset="0"/>
                  <a:buChar char="•"/>
                  <a:defRPr sz="179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493" indent="-228590" algn="l" defTabSz="914361" rtl="0" eaLnBrk="1" latinLnBrk="0" hangingPunct="1">
                  <a:lnSpc>
                    <a:spcPct val="90000"/>
                  </a:lnSpc>
                  <a:spcBef>
                    <a:spcPts val="499"/>
                  </a:spcBef>
                  <a:buFont typeface="Arial" panose="020B0604020202020204" pitchFamily="34" charset="0"/>
                  <a:buChar char="•"/>
                  <a:defRPr sz="179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672" indent="-228590" algn="l" defTabSz="914361" rtl="0" eaLnBrk="1" latinLnBrk="0" hangingPunct="1">
                  <a:lnSpc>
                    <a:spcPct val="90000"/>
                  </a:lnSpc>
                  <a:spcBef>
                    <a:spcPts val="499"/>
                  </a:spcBef>
                  <a:buFont typeface="Arial" panose="020B0604020202020204" pitchFamily="34" charset="0"/>
                  <a:buChar char="•"/>
                  <a:defRPr sz="179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853" indent="-228590" algn="l" defTabSz="914361" rtl="0" eaLnBrk="1" latinLnBrk="0" hangingPunct="1">
                  <a:lnSpc>
                    <a:spcPct val="90000"/>
                  </a:lnSpc>
                  <a:spcBef>
                    <a:spcPts val="499"/>
                  </a:spcBef>
                  <a:buFont typeface="Arial" panose="020B0604020202020204" pitchFamily="34" charset="0"/>
                  <a:buChar char="•"/>
                  <a:defRPr sz="179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034" indent="-228590" algn="l" defTabSz="914361" rtl="0" eaLnBrk="1" latinLnBrk="0" hangingPunct="1">
                  <a:lnSpc>
                    <a:spcPct val="90000"/>
                  </a:lnSpc>
                  <a:spcBef>
                    <a:spcPts val="499"/>
                  </a:spcBef>
                  <a:buFont typeface="Arial" panose="020B0604020202020204" pitchFamily="34" charset="0"/>
                  <a:buChar char="•"/>
                  <a:defRPr sz="179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i="1" dirty="0" smtClean="0"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1" i="1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0,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C2B9CE4D-9F2A-1CE0-FC2A-2FF29896AA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510" y="2064688"/>
                <a:ext cx="1565147" cy="1007450"/>
              </a:xfrm>
              <a:prstGeom prst="rect">
                <a:avLst/>
              </a:prstGeom>
              <a:blipFill>
                <a:blip r:embed="rId2"/>
                <a:stretch>
                  <a:fillRect l="-29839" t="-187500" r="-68548" b="-248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8983F20-80B7-4716-87C1-A7853B63B2FE}"/>
                  </a:ext>
                </a:extLst>
              </p:cNvPr>
              <p:cNvSpPr txBox="1"/>
              <p:nvPr/>
            </p:nvSpPr>
            <p:spPr>
              <a:xfrm>
                <a:off x="2646322" y="1975572"/>
                <a:ext cx="2879835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1" i="1" smtClean="0"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2400" b="1" i="1" smtClean="0"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=1|</m:t>
                      </m:r>
                      <m:r>
                        <a:rPr lang="en-US" sz="2400" b="1" i="1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400" b="1" i="1">
                          <a:latin typeface="Cambria Math" panose="02040503050406030204" pitchFamily="18" charset="0"/>
                        </a:rPr>
                        <m:t>;</m:t>
                      </m:r>
                      <m:r>
                        <a:rPr lang="en-US" sz="2400" b="1" i="1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en-US" sz="2400" b="1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≥1/2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8983F20-80B7-4716-87C1-A7853B63B2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6322" y="1975572"/>
                <a:ext cx="2879835" cy="461665"/>
              </a:xfrm>
              <a:prstGeom prst="rect">
                <a:avLst/>
              </a:prstGeom>
              <a:blipFill>
                <a:blip r:embed="rId3"/>
                <a:stretch>
                  <a:fillRect l="-439" b="-216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FDAC977E-1090-A701-CA0D-07520DCC5D06}"/>
              </a:ext>
            </a:extLst>
          </p:cNvPr>
          <p:cNvSpPr txBox="1"/>
          <p:nvPr/>
        </p:nvSpPr>
        <p:spPr>
          <a:xfrm>
            <a:off x="2646322" y="2437237"/>
            <a:ext cx="344967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otherwise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79CF2855-37F3-47FB-5209-8BBAA320371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43070" y="3072138"/>
                <a:ext cx="905587" cy="100745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590" indent="-228590" algn="l" defTabSz="914361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770" indent="-228590" algn="l" defTabSz="914361" rtl="0" eaLnBrk="1" latinLnBrk="0" hangingPunct="1">
                  <a:lnSpc>
                    <a:spcPct val="90000"/>
                  </a:lnSpc>
                  <a:spcBef>
                    <a:spcPts val="499"/>
                  </a:spcBef>
                  <a:buFont typeface="Arial" panose="020B0604020202020204" pitchFamily="34" charset="0"/>
                  <a:buChar char="•"/>
                  <a:defRPr sz="239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2951" indent="-228590" algn="l" defTabSz="914361" rtl="0" eaLnBrk="1" latinLnBrk="0" hangingPunct="1">
                  <a:lnSpc>
                    <a:spcPct val="90000"/>
                  </a:lnSpc>
                  <a:spcBef>
                    <a:spcPts val="499"/>
                  </a:spcBef>
                  <a:buFont typeface="Arial" panose="020B0604020202020204" pitchFamily="34" charset="0"/>
                  <a:buChar char="•"/>
                  <a:defRPr sz="199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132" indent="-228590" algn="l" defTabSz="914361" rtl="0" eaLnBrk="1" latinLnBrk="0" hangingPunct="1">
                  <a:lnSpc>
                    <a:spcPct val="90000"/>
                  </a:lnSpc>
                  <a:spcBef>
                    <a:spcPts val="499"/>
                  </a:spcBef>
                  <a:buFont typeface="Arial" panose="020B0604020202020204" pitchFamily="34" charset="0"/>
                  <a:buChar char="•"/>
                  <a:defRPr sz="179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312" indent="-228590" algn="l" defTabSz="914361" rtl="0" eaLnBrk="1" latinLnBrk="0" hangingPunct="1">
                  <a:lnSpc>
                    <a:spcPct val="90000"/>
                  </a:lnSpc>
                  <a:spcBef>
                    <a:spcPts val="499"/>
                  </a:spcBef>
                  <a:buFont typeface="Arial" panose="020B0604020202020204" pitchFamily="34" charset="0"/>
                  <a:buChar char="•"/>
                  <a:defRPr sz="179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493" indent="-228590" algn="l" defTabSz="914361" rtl="0" eaLnBrk="1" latinLnBrk="0" hangingPunct="1">
                  <a:lnSpc>
                    <a:spcPct val="90000"/>
                  </a:lnSpc>
                  <a:spcBef>
                    <a:spcPts val="499"/>
                  </a:spcBef>
                  <a:buFont typeface="Arial" panose="020B0604020202020204" pitchFamily="34" charset="0"/>
                  <a:buChar char="•"/>
                  <a:defRPr sz="179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672" indent="-228590" algn="l" defTabSz="914361" rtl="0" eaLnBrk="1" latinLnBrk="0" hangingPunct="1">
                  <a:lnSpc>
                    <a:spcPct val="90000"/>
                  </a:lnSpc>
                  <a:spcBef>
                    <a:spcPts val="499"/>
                  </a:spcBef>
                  <a:buFont typeface="Arial" panose="020B0604020202020204" pitchFamily="34" charset="0"/>
                  <a:buChar char="•"/>
                  <a:defRPr sz="179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853" indent="-228590" algn="l" defTabSz="914361" rtl="0" eaLnBrk="1" latinLnBrk="0" hangingPunct="1">
                  <a:lnSpc>
                    <a:spcPct val="90000"/>
                  </a:lnSpc>
                  <a:spcBef>
                    <a:spcPts val="499"/>
                  </a:spcBef>
                  <a:buFont typeface="Arial" panose="020B0604020202020204" pitchFamily="34" charset="0"/>
                  <a:buChar char="•"/>
                  <a:defRPr sz="179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034" indent="-228590" algn="l" defTabSz="914361" rtl="0" eaLnBrk="1" latinLnBrk="0" hangingPunct="1">
                  <a:lnSpc>
                    <a:spcPct val="90000"/>
                  </a:lnSpc>
                  <a:spcBef>
                    <a:spcPts val="499"/>
                  </a:spcBef>
                  <a:buFont typeface="Arial" panose="020B0604020202020204" pitchFamily="34" charset="0"/>
                  <a:buChar char="•"/>
                  <a:defRPr sz="179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0,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79CF2855-37F3-47FB-5209-8BBAA32037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3070" y="3072138"/>
                <a:ext cx="905587" cy="1007450"/>
              </a:xfrm>
              <a:prstGeom prst="rect">
                <a:avLst/>
              </a:prstGeom>
              <a:blipFill>
                <a:blip r:embed="rId4"/>
                <a:stretch>
                  <a:fillRect l="-125000" t="-183951" r="-116667" b="-24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E251216-EB27-27EC-8616-551B66BC36B6}"/>
                  </a:ext>
                </a:extLst>
              </p:cNvPr>
              <p:cNvSpPr txBox="1"/>
              <p:nvPr/>
            </p:nvSpPr>
            <p:spPr>
              <a:xfrm>
                <a:off x="2646321" y="2988269"/>
                <a:ext cx="207145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i="1">
                          <a:latin typeface="Cambria Math" panose="02040503050406030204" pitchFamily="18" charset="0"/>
                        </a:rPr>
                        <m:t>σ</m:t>
                      </m:r>
                      <m:r>
                        <a:rPr lang="en-US" sz="240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400" b="1" i="1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400" b="1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≥1/2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E251216-EB27-27EC-8616-551B66BC36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6321" y="2988269"/>
                <a:ext cx="2071453" cy="461665"/>
              </a:xfrm>
              <a:prstGeom prst="rect">
                <a:avLst/>
              </a:prstGeom>
              <a:blipFill>
                <a:blip r:embed="rId5"/>
                <a:stretch>
                  <a:fillRect r="-610" b="-216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EAD29DF1-F5AA-1CDE-4FD7-B09294E82491}"/>
              </a:ext>
            </a:extLst>
          </p:cNvPr>
          <p:cNvSpPr txBox="1"/>
          <p:nvPr/>
        </p:nvSpPr>
        <p:spPr>
          <a:xfrm>
            <a:off x="2646322" y="3449934"/>
            <a:ext cx="344967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otherwise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995BF78F-6C0B-2317-8EDC-5A2D9FA9301C}"/>
              </a:ext>
            </a:extLst>
          </p:cNvPr>
          <p:cNvSpPr txBox="1">
            <a:spLocks/>
          </p:cNvSpPr>
          <p:nvPr/>
        </p:nvSpPr>
        <p:spPr>
          <a:xfrm>
            <a:off x="312420" y="4163814"/>
            <a:ext cx="11567160" cy="5871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0" indent="-228590" algn="l" defTabSz="914361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70" indent="-228590" algn="l" defTabSz="914361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51" indent="-228590" algn="l" defTabSz="914361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32" indent="-228590" algn="l" defTabSz="914361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12" indent="-228590" algn="l" defTabSz="914361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93" indent="-228590" algn="l" defTabSz="914361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72" indent="-228590" algn="l" defTabSz="914361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53" indent="-228590" algn="l" defTabSz="914361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34" indent="-228590" algn="l" defTabSz="914361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B) </a:t>
            </a:r>
            <a:r>
              <a:rPr lang="en-US" b="1" dirty="0"/>
              <a:t>Asymmetric Loss</a:t>
            </a:r>
            <a:r>
              <a:rPr lang="en-US" dirty="0"/>
              <a:t>: Minimize the risk (expected loss).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ontent Placeholder 2">
                <a:extLst>
                  <a:ext uri="{FF2B5EF4-FFF2-40B4-BE49-F238E27FC236}">
                    <a16:creationId xmlns:a16="http://schemas.microsoft.com/office/drawing/2014/main" id="{A4FA0757-DD96-228E-DB63-44528893CC0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83509" y="4803962"/>
                <a:ext cx="1565147" cy="100745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590" indent="-228590" algn="l" defTabSz="914361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770" indent="-228590" algn="l" defTabSz="914361" rtl="0" eaLnBrk="1" latinLnBrk="0" hangingPunct="1">
                  <a:lnSpc>
                    <a:spcPct val="90000"/>
                  </a:lnSpc>
                  <a:spcBef>
                    <a:spcPts val="499"/>
                  </a:spcBef>
                  <a:buFont typeface="Arial" panose="020B0604020202020204" pitchFamily="34" charset="0"/>
                  <a:buChar char="•"/>
                  <a:defRPr sz="239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2951" indent="-228590" algn="l" defTabSz="914361" rtl="0" eaLnBrk="1" latinLnBrk="0" hangingPunct="1">
                  <a:lnSpc>
                    <a:spcPct val="90000"/>
                  </a:lnSpc>
                  <a:spcBef>
                    <a:spcPts val="499"/>
                  </a:spcBef>
                  <a:buFont typeface="Arial" panose="020B0604020202020204" pitchFamily="34" charset="0"/>
                  <a:buChar char="•"/>
                  <a:defRPr sz="199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132" indent="-228590" algn="l" defTabSz="914361" rtl="0" eaLnBrk="1" latinLnBrk="0" hangingPunct="1">
                  <a:lnSpc>
                    <a:spcPct val="90000"/>
                  </a:lnSpc>
                  <a:spcBef>
                    <a:spcPts val="499"/>
                  </a:spcBef>
                  <a:buFont typeface="Arial" panose="020B0604020202020204" pitchFamily="34" charset="0"/>
                  <a:buChar char="•"/>
                  <a:defRPr sz="179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312" indent="-228590" algn="l" defTabSz="914361" rtl="0" eaLnBrk="1" latinLnBrk="0" hangingPunct="1">
                  <a:lnSpc>
                    <a:spcPct val="90000"/>
                  </a:lnSpc>
                  <a:spcBef>
                    <a:spcPts val="499"/>
                  </a:spcBef>
                  <a:buFont typeface="Arial" panose="020B0604020202020204" pitchFamily="34" charset="0"/>
                  <a:buChar char="•"/>
                  <a:defRPr sz="179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493" indent="-228590" algn="l" defTabSz="914361" rtl="0" eaLnBrk="1" latinLnBrk="0" hangingPunct="1">
                  <a:lnSpc>
                    <a:spcPct val="90000"/>
                  </a:lnSpc>
                  <a:spcBef>
                    <a:spcPts val="499"/>
                  </a:spcBef>
                  <a:buFont typeface="Arial" panose="020B0604020202020204" pitchFamily="34" charset="0"/>
                  <a:buChar char="•"/>
                  <a:defRPr sz="179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672" indent="-228590" algn="l" defTabSz="914361" rtl="0" eaLnBrk="1" latinLnBrk="0" hangingPunct="1">
                  <a:lnSpc>
                    <a:spcPct val="90000"/>
                  </a:lnSpc>
                  <a:spcBef>
                    <a:spcPts val="499"/>
                  </a:spcBef>
                  <a:buFont typeface="Arial" panose="020B0604020202020204" pitchFamily="34" charset="0"/>
                  <a:buChar char="•"/>
                  <a:defRPr sz="179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853" indent="-228590" algn="l" defTabSz="914361" rtl="0" eaLnBrk="1" latinLnBrk="0" hangingPunct="1">
                  <a:lnSpc>
                    <a:spcPct val="90000"/>
                  </a:lnSpc>
                  <a:spcBef>
                    <a:spcPts val="499"/>
                  </a:spcBef>
                  <a:buFont typeface="Arial" panose="020B0604020202020204" pitchFamily="34" charset="0"/>
                  <a:buChar char="•"/>
                  <a:defRPr sz="179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034" indent="-228590" algn="l" defTabSz="914361" rtl="0" eaLnBrk="1" latinLnBrk="0" hangingPunct="1">
                  <a:lnSpc>
                    <a:spcPct val="90000"/>
                  </a:lnSpc>
                  <a:spcBef>
                    <a:spcPts val="499"/>
                  </a:spcBef>
                  <a:buFont typeface="Arial" panose="020B0604020202020204" pitchFamily="34" charset="0"/>
                  <a:buChar char="•"/>
                  <a:defRPr sz="179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i="1" dirty="0" smtClean="0"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1" i="1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0,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21" name="Content Placeholder 2">
                <a:extLst>
                  <a:ext uri="{FF2B5EF4-FFF2-40B4-BE49-F238E27FC236}">
                    <a16:creationId xmlns:a16="http://schemas.microsoft.com/office/drawing/2014/main" id="{A4FA0757-DD96-228E-DB63-44528893CC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509" y="4803962"/>
                <a:ext cx="1565147" cy="1007450"/>
              </a:xfrm>
              <a:prstGeom prst="rect">
                <a:avLst/>
              </a:prstGeom>
              <a:blipFill>
                <a:blip r:embed="rId6"/>
                <a:stretch>
                  <a:fillRect l="-29839" t="-187500" r="-68548" b="-248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CE72DF2-B766-77FB-8326-8C1C78C40C8A}"/>
                  </a:ext>
                </a:extLst>
              </p:cNvPr>
              <p:cNvSpPr txBox="1"/>
              <p:nvPr/>
            </p:nvSpPr>
            <p:spPr>
              <a:xfrm>
                <a:off x="2646321" y="4714846"/>
                <a:ext cx="448298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1" i="1" smtClean="0"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2400" b="1" i="1" smtClean="0"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=1|</m:t>
                      </m:r>
                      <m:r>
                        <a:rPr lang="en-US" sz="2400" b="1" i="1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400" b="1" i="1">
                          <a:latin typeface="Cambria Math" panose="02040503050406030204" pitchFamily="18" charset="0"/>
                        </a:rPr>
                        <m:t>;</m:t>
                      </m:r>
                      <m:r>
                        <a:rPr lang="en-US" sz="2400" b="1" i="1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en-US" sz="2400" b="1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1" i="1">
                              <a:latin typeface="Cambria Math" panose="02040503050406030204" pitchFamily="18" charset="0"/>
                            </a:rPr>
                            <m:t>L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01</m:t>
                          </m:r>
                        </m:sub>
                      </m:sSub>
                      <m:r>
                        <a:rPr lang="en-US" sz="2400" b="1" i="1">
                          <a:latin typeface="Cambria Math" panose="02040503050406030204" pitchFamily="18" charset="0"/>
                        </a:rPr>
                        <m:t>/(</m:t>
                      </m:r>
                      <m:sSub>
                        <m:sSub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1" i="1">
                              <a:latin typeface="Cambria Math" panose="02040503050406030204" pitchFamily="18" charset="0"/>
                            </a:rPr>
                            <m:t>L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01</m:t>
                          </m:r>
                        </m:sub>
                      </m:sSub>
                      <m:r>
                        <a:rPr lang="en-US" sz="2400" b="1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1" i="1">
                              <a:latin typeface="Cambria Math" panose="02040503050406030204" pitchFamily="18" charset="0"/>
                            </a:rPr>
                            <m:t>L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  <m:r>
                        <a:rPr lang="en-US" sz="2400" b="1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CE72DF2-B766-77FB-8326-8C1C78C40C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6321" y="4714846"/>
                <a:ext cx="4482986" cy="461665"/>
              </a:xfrm>
              <a:prstGeom prst="rect">
                <a:avLst/>
              </a:prstGeom>
              <a:blipFill>
                <a:blip r:embed="rId7"/>
                <a:stretch>
                  <a:fillRect r="-565" b="-216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ACFD54B2-EF94-B43B-0281-81BC1693B5E8}"/>
              </a:ext>
            </a:extLst>
          </p:cNvPr>
          <p:cNvSpPr txBox="1"/>
          <p:nvPr/>
        </p:nvSpPr>
        <p:spPr>
          <a:xfrm>
            <a:off x="2646321" y="5176511"/>
            <a:ext cx="344967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otherwise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Content Placeholder 2">
                <a:extLst>
                  <a:ext uri="{FF2B5EF4-FFF2-40B4-BE49-F238E27FC236}">
                    <a16:creationId xmlns:a16="http://schemas.microsoft.com/office/drawing/2014/main" id="{7165115A-7D4E-ADFF-A1BA-BAD1FB58617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43069" y="5811412"/>
                <a:ext cx="905587" cy="100745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590" indent="-228590" algn="l" defTabSz="914361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770" indent="-228590" algn="l" defTabSz="914361" rtl="0" eaLnBrk="1" latinLnBrk="0" hangingPunct="1">
                  <a:lnSpc>
                    <a:spcPct val="90000"/>
                  </a:lnSpc>
                  <a:spcBef>
                    <a:spcPts val="499"/>
                  </a:spcBef>
                  <a:buFont typeface="Arial" panose="020B0604020202020204" pitchFamily="34" charset="0"/>
                  <a:buChar char="•"/>
                  <a:defRPr sz="239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2951" indent="-228590" algn="l" defTabSz="914361" rtl="0" eaLnBrk="1" latinLnBrk="0" hangingPunct="1">
                  <a:lnSpc>
                    <a:spcPct val="90000"/>
                  </a:lnSpc>
                  <a:spcBef>
                    <a:spcPts val="499"/>
                  </a:spcBef>
                  <a:buFont typeface="Arial" panose="020B0604020202020204" pitchFamily="34" charset="0"/>
                  <a:buChar char="•"/>
                  <a:defRPr sz="199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132" indent="-228590" algn="l" defTabSz="914361" rtl="0" eaLnBrk="1" latinLnBrk="0" hangingPunct="1">
                  <a:lnSpc>
                    <a:spcPct val="90000"/>
                  </a:lnSpc>
                  <a:spcBef>
                    <a:spcPts val="499"/>
                  </a:spcBef>
                  <a:buFont typeface="Arial" panose="020B0604020202020204" pitchFamily="34" charset="0"/>
                  <a:buChar char="•"/>
                  <a:defRPr sz="179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312" indent="-228590" algn="l" defTabSz="914361" rtl="0" eaLnBrk="1" latinLnBrk="0" hangingPunct="1">
                  <a:lnSpc>
                    <a:spcPct val="90000"/>
                  </a:lnSpc>
                  <a:spcBef>
                    <a:spcPts val="499"/>
                  </a:spcBef>
                  <a:buFont typeface="Arial" panose="020B0604020202020204" pitchFamily="34" charset="0"/>
                  <a:buChar char="•"/>
                  <a:defRPr sz="179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493" indent="-228590" algn="l" defTabSz="914361" rtl="0" eaLnBrk="1" latinLnBrk="0" hangingPunct="1">
                  <a:lnSpc>
                    <a:spcPct val="90000"/>
                  </a:lnSpc>
                  <a:spcBef>
                    <a:spcPts val="499"/>
                  </a:spcBef>
                  <a:buFont typeface="Arial" panose="020B0604020202020204" pitchFamily="34" charset="0"/>
                  <a:buChar char="•"/>
                  <a:defRPr sz="179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672" indent="-228590" algn="l" defTabSz="914361" rtl="0" eaLnBrk="1" latinLnBrk="0" hangingPunct="1">
                  <a:lnSpc>
                    <a:spcPct val="90000"/>
                  </a:lnSpc>
                  <a:spcBef>
                    <a:spcPts val="499"/>
                  </a:spcBef>
                  <a:buFont typeface="Arial" panose="020B0604020202020204" pitchFamily="34" charset="0"/>
                  <a:buChar char="•"/>
                  <a:defRPr sz="179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853" indent="-228590" algn="l" defTabSz="914361" rtl="0" eaLnBrk="1" latinLnBrk="0" hangingPunct="1">
                  <a:lnSpc>
                    <a:spcPct val="90000"/>
                  </a:lnSpc>
                  <a:spcBef>
                    <a:spcPts val="499"/>
                  </a:spcBef>
                  <a:buFont typeface="Arial" panose="020B0604020202020204" pitchFamily="34" charset="0"/>
                  <a:buChar char="•"/>
                  <a:defRPr sz="179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034" indent="-228590" algn="l" defTabSz="914361" rtl="0" eaLnBrk="1" latinLnBrk="0" hangingPunct="1">
                  <a:lnSpc>
                    <a:spcPct val="90000"/>
                  </a:lnSpc>
                  <a:spcBef>
                    <a:spcPts val="499"/>
                  </a:spcBef>
                  <a:buFont typeface="Arial" panose="020B0604020202020204" pitchFamily="34" charset="0"/>
                  <a:buChar char="•"/>
                  <a:defRPr sz="179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0,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24" name="Content Placeholder 2">
                <a:extLst>
                  <a:ext uri="{FF2B5EF4-FFF2-40B4-BE49-F238E27FC236}">
                    <a16:creationId xmlns:a16="http://schemas.microsoft.com/office/drawing/2014/main" id="{7165115A-7D4E-ADFF-A1BA-BAD1FB5861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3069" y="5811412"/>
                <a:ext cx="905587" cy="1007450"/>
              </a:xfrm>
              <a:prstGeom prst="rect">
                <a:avLst/>
              </a:prstGeom>
              <a:blipFill>
                <a:blip r:embed="rId8"/>
                <a:stretch>
                  <a:fillRect l="-125000" t="-183951" r="-116667" b="-24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5E87755-A5EE-7ABC-FC51-F6279EC82A84}"/>
                  </a:ext>
                </a:extLst>
              </p:cNvPr>
              <p:cNvSpPr txBox="1"/>
              <p:nvPr/>
            </p:nvSpPr>
            <p:spPr>
              <a:xfrm>
                <a:off x="2646319" y="5727543"/>
                <a:ext cx="3661715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i="1">
                          <a:latin typeface="Cambria Math" panose="02040503050406030204" pitchFamily="18" charset="0"/>
                        </a:rPr>
                        <m:t>σ</m:t>
                      </m:r>
                      <m:r>
                        <a:rPr lang="en-US" sz="240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400" b="1" i="1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400" b="1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1" i="1">
                              <a:latin typeface="Cambria Math" panose="02040503050406030204" pitchFamily="18" charset="0"/>
                            </a:rPr>
                            <m:t>L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01</m:t>
                          </m:r>
                        </m:sub>
                      </m:sSub>
                      <m:r>
                        <a:rPr lang="en-US" sz="2400" b="1" i="1">
                          <a:latin typeface="Cambria Math" panose="02040503050406030204" pitchFamily="18" charset="0"/>
                        </a:rPr>
                        <m:t>/(</m:t>
                      </m:r>
                      <m:sSub>
                        <m:sSub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1" i="1">
                              <a:latin typeface="Cambria Math" panose="02040503050406030204" pitchFamily="18" charset="0"/>
                            </a:rPr>
                            <m:t>L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01</m:t>
                          </m:r>
                        </m:sub>
                      </m:sSub>
                      <m:r>
                        <a:rPr lang="en-US" sz="2400" b="1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1" i="1">
                              <a:latin typeface="Cambria Math" panose="02040503050406030204" pitchFamily="18" charset="0"/>
                            </a:rPr>
                            <m:t>L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  <m:r>
                        <a:rPr lang="en-US" sz="2400" b="1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5E87755-A5EE-7ABC-FC51-F6279EC82A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6319" y="5727543"/>
                <a:ext cx="3661715" cy="461665"/>
              </a:xfrm>
              <a:prstGeom prst="rect">
                <a:avLst/>
              </a:prstGeom>
              <a:blipFill>
                <a:blip r:embed="rId9"/>
                <a:stretch>
                  <a:fillRect r="-1038" b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CF1B6A9B-0435-2F97-27A1-1085EE3BB47A}"/>
              </a:ext>
            </a:extLst>
          </p:cNvPr>
          <p:cNvSpPr txBox="1"/>
          <p:nvPr/>
        </p:nvSpPr>
        <p:spPr>
          <a:xfrm>
            <a:off x="2646321" y="6189208"/>
            <a:ext cx="344967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otherwise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1D15076-0B61-6BA7-E426-5586DC133FA2}"/>
                  </a:ext>
                </a:extLst>
              </p:cNvPr>
              <p:cNvSpPr txBox="1"/>
              <p:nvPr/>
            </p:nvSpPr>
            <p:spPr>
              <a:xfrm>
                <a:off x="7475488" y="4962806"/>
                <a:ext cx="4716512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1" dirty="0">
                    <a:solidFill>
                      <a:schemeClr val="tx1"/>
                    </a:solidFill>
                  </a:rPr>
                  <a:t>Loss of misclassifying cake: </a:t>
                </a:r>
                <a:endParaRPr lang="en-US" sz="2400" b="1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01</m:t>
                          </m:r>
                        </m:sub>
                      </m:sSub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2400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sz="2400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sz="2400" i="1" dirty="0"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1" i="1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)=1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1D15076-0B61-6BA7-E426-5586DC133F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5488" y="4962806"/>
                <a:ext cx="4716512" cy="830997"/>
              </a:xfrm>
              <a:prstGeom prst="rect">
                <a:avLst/>
              </a:prstGeom>
              <a:blipFill>
                <a:blip r:embed="rId10"/>
                <a:stretch>
                  <a:fillRect l="-1877" t="-7463" b="-89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89DE147-F236-0417-3FBC-C681669490CD}"/>
                  </a:ext>
                </a:extLst>
              </p:cNvPr>
              <p:cNvSpPr txBox="1"/>
              <p:nvPr/>
            </p:nvSpPr>
            <p:spPr>
              <a:xfrm>
                <a:off x="7475488" y="5867277"/>
                <a:ext cx="4716512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1" dirty="0">
                    <a:solidFill>
                      <a:schemeClr val="tx1"/>
                    </a:solidFill>
                  </a:rPr>
                  <a:t>Loss of misclassifying real: </a:t>
                </a:r>
                <a:endParaRPr lang="en-US" sz="2400" b="1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1" i="1">
                              <a:latin typeface="Cambria Math" panose="02040503050406030204" pitchFamily="18" charset="0"/>
                            </a:rPr>
                            <m:t>L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  <m:r>
                        <a:rPr lang="en-US" sz="24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400" b="1" i="1">
                          <a:latin typeface="Cambria Math" panose="02040503050406030204" pitchFamily="18" charset="0"/>
                        </a:rPr>
                        <m:t>L</m:t>
                      </m:r>
                      <m:r>
                        <a:rPr lang="en-US" sz="2400" b="1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2400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sz="2400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sz="2400" i="1" dirty="0"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1" i="1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)=0)</m:t>
                      </m:r>
                    </m:oMath>
                  </m:oMathPara>
                </a14:m>
                <a:endParaRPr lang="en-US" sz="24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89DE147-F236-0417-3FBC-C681669490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5488" y="5867277"/>
                <a:ext cx="4716512" cy="830997"/>
              </a:xfrm>
              <a:prstGeom prst="rect">
                <a:avLst/>
              </a:prstGeom>
              <a:blipFill>
                <a:blip r:embed="rId11"/>
                <a:stretch>
                  <a:fillRect l="-1877" t="-7463" b="-89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20E0DFC8-98E5-5DA9-E28D-1490A81013AB}"/>
              </a:ext>
            </a:extLst>
          </p:cNvPr>
          <p:cNvSpPr/>
          <p:nvPr/>
        </p:nvSpPr>
        <p:spPr>
          <a:xfrm>
            <a:off x="7341342" y="4864618"/>
            <a:ext cx="4731026" cy="1954244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832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7" grpId="0"/>
      <p:bldP spid="8" grpId="0"/>
      <p:bldP spid="9" grpId="0"/>
      <p:bldP spid="10" grpId="0"/>
      <p:bldP spid="11" grpId="0"/>
      <p:bldP spid="12" grpId="0"/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28" grpId="0"/>
      <p:bldP spid="2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65C709-A6E2-7A58-19E1-2D7B168E47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C7EE839-8C08-938C-C1A6-F8E4C90786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Classification Problems</a:t>
            </a: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Logistic Regression</a:t>
            </a:r>
          </a:p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Classification Metrics</a:t>
            </a: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Multi-Class Extension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8CABC22-75CB-D8C9-E8BF-397EE6E613B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Evaluating Classification Models</a:t>
            </a:r>
          </a:p>
        </p:txBody>
      </p:sp>
    </p:spTree>
    <p:extLst>
      <p:ext uri="{BB962C8B-B14F-4D97-AF65-F5344CB8AC3E}">
        <p14:creationId xmlns:p14="http://schemas.microsoft.com/office/powerpoint/2010/main" val="8238633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5F9FE4-C038-DB1E-ADF2-0626A3314B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B2C9F-8CA9-859D-7352-F93EF53ED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Classification Outcomes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99C164-EAD2-C938-33E5-7EA6743969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2421" y="1424540"/>
            <a:ext cx="11567160" cy="5102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positive sample </a:t>
            </a:r>
            <a:r>
              <a:rPr lang="en-US" dirty="0"/>
              <a:t>– in the class of interest (i.e., real)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860ACAC-94DF-5653-08AF-780E7FA32C0A}"/>
              </a:ext>
            </a:extLst>
          </p:cNvPr>
          <p:cNvSpPr txBox="1">
            <a:spLocks/>
          </p:cNvSpPr>
          <p:nvPr/>
        </p:nvSpPr>
        <p:spPr>
          <a:xfrm>
            <a:off x="312420" y="2048481"/>
            <a:ext cx="11567160" cy="5102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0" indent="-228590" algn="l" defTabSz="914361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70" indent="-228590" algn="l" defTabSz="914361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51" indent="-228590" algn="l" defTabSz="914361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32" indent="-228590" algn="l" defTabSz="914361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12" indent="-228590" algn="l" defTabSz="914361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93" indent="-228590" algn="l" defTabSz="914361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72" indent="-228590" algn="l" defTabSz="914361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53" indent="-228590" algn="l" defTabSz="914361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34" indent="-228590" algn="l" defTabSz="914361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negative sample </a:t>
            </a:r>
            <a:r>
              <a:rPr lang="en-US" dirty="0"/>
              <a:t>– not in the class of interest (i.e., cake)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00F19379-ED33-E02F-195F-08923E00247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61684104"/>
                  </p:ext>
                </p:extLst>
              </p:nvPr>
            </p:nvGraphicFramePr>
            <p:xfrm>
              <a:off x="1915822" y="3833613"/>
              <a:ext cx="8863937" cy="19202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731617">
                      <a:extLst>
                        <a:ext uri="{9D8B030D-6E8A-4147-A177-3AD203B41FA5}">
                          <a16:colId xmlns:a16="http://schemas.microsoft.com/office/drawing/2014/main" val="3374399729"/>
                        </a:ext>
                      </a:extLst>
                    </a:gridCol>
                    <a:gridCol w="3566160">
                      <a:extLst>
                        <a:ext uri="{9D8B030D-6E8A-4147-A177-3AD203B41FA5}">
                          <a16:colId xmlns:a16="http://schemas.microsoft.com/office/drawing/2014/main" val="737731628"/>
                        </a:ext>
                      </a:extLst>
                    </a:gridCol>
                    <a:gridCol w="3566160">
                      <a:extLst>
                        <a:ext uri="{9D8B030D-6E8A-4147-A177-3AD203B41FA5}">
                          <a16:colId xmlns:a16="http://schemas.microsoft.com/office/drawing/2014/main" val="857358589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endParaRPr lang="en-US" sz="28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y</m:t>
                                </m:r>
                                <m:r>
                                  <a:rPr lang="en-US" sz="28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800" b="1" i="1">
                                    <a:solidFill>
                                      <a:schemeClr val="accent3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en-US" sz="28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)=0</m:t>
                                </m:r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>
                            <a:lumMod val="9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61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2800" i="1" dirty="0" smtClean="0">
                                    <a:latin typeface="Cambria Math" panose="02040503050406030204" pitchFamily="18" charset="0"/>
                                  </a:rPr>
                                  <m:t>y</m:t>
                                </m:r>
                                <m:r>
                                  <a:rPr lang="en-US" sz="28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800" b="1" i="1">
                                    <a:solidFill>
                                      <a:schemeClr val="accent3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en-US" sz="28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)=1</m:t>
                                </m:r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solidFill>
                          <a:schemeClr val="bg2">
                            <a:lumMod val="9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0612549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2800" b="1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t</m:t>
                                </m:r>
                                <m:r>
                                  <a:rPr lang="en-US" sz="28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>
                            <a:lumMod val="9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dirty="0"/>
                            <a:t>True Negative (TN)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90E0A6">
                            <a:alpha val="70196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61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b="0" dirty="0"/>
                            <a:t>False Positive (FP)</a:t>
                          </a:r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78886160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marL="0" marR="0" lvl="0" indent="0" algn="ctr" defTabSz="914361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2800" b="1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t</m:t>
                                </m:r>
                                <m:r>
                                  <a:rPr lang="en-US" sz="28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bg2">
                            <a:lumMod val="9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61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b="0" dirty="0"/>
                            <a:t>False Negative (FN)</a:t>
                          </a:r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61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b="0" dirty="0"/>
                            <a:t>True Positive (TP)</a:t>
                          </a:r>
                        </a:p>
                      </a:txBody>
                      <a:tcPr anchor="ctr">
                        <a:solidFill>
                          <a:srgbClr val="90E0A6">
                            <a:alpha val="69804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5130482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00F19379-ED33-E02F-195F-08923E00247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61684104"/>
                  </p:ext>
                </p:extLst>
              </p:nvPr>
            </p:nvGraphicFramePr>
            <p:xfrm>
              <a:off x="1915822" y="3833613"/>
              <a:ext cx="8863937" cy="19202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731617">
                      <a:extLst>
                        <a:ext uri="{9D8B030D-6E8A-4147-A177-3AD203B41FA5}">
                          <a16:colId xmlns:a16="http://schemas.microsoft.com/office/drawing/2014/main" val="3374399729"/>
                        </a:ext>
                      </a:extLst>
                    </a:gridCol>
                    <a:gridCol w="3566160">
                      <a:extLst>
                        <a:ext uri="{9D8B030D-6E8A-4147-A177-3AD203B41FA5}">
                          <a16:colId xmlns:a16="http://schemas.microsoft.com/office/drawing/2014/main" val="737731628"/>
                        </a:ext>
                      </a:extLst>
                    </a:gridCol>
                    <a:gridCol w="3566160">
                      <a:extLst>
                        <a:ext uri="{9D8B030D-6E8A-4147-A177-3AD203B41FA5}">
                          <a16:colId xmlns:a16="http://schemas.microsoft.com/office/drawing/2014/main" val="857358589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endParaRPr lang="en-US" sz="28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8754" t="-1961" r="-100712" b="-2058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2"/>
                          <a:stretch>
                            <a:fillRect l="-148754" t="-1961" r="-712" b="-20588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0612549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01961" r="-411679" b="-1058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dirty="0"/>
                            <a:t>True Negative (TN)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90E0A6">
                            <a:alpha val="70196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61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b="0" dirty="0"/>
                            <a:t>False Positive (FP)</a:t>
                          </a:r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78886160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t="-201961" r="-411679" b="-58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61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b="0" dirty="0"/>
                            <a:t>False Negative (FN)</a:t>
                          </a:r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361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b="0" dirty="0"/>
                            <a:t>True Positive (TP)</a:t>
                          </a:r>
                        </a:p>
                      </a:txBody>
                      <a:tcPr anchor="ctr">
                        <a:solidFill>
                          <a:srgbClr val="90E0A6">
                            <a:alpha val="69804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5130482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Google Shape;858;p71">
            <a:extLst>
              <a:ext uri="{FF2B5EF4-FFF2-40B4-BE49-F238E27FC236}">
                <a16:creationId xmlns:a16="http://schemas.microsoft.com/office/drawing/2014/main" id="{47F1C672-2051-FDE8-E97C-6729E5127B6F}"/>
              </a:ext>
            </a:extLst>
          </p:cNvPr>
          <p:cNvSpPr txBox="1"/>
          <p:nvPr/>
        </p:nvSpPr>
        <p:spPr>
          <a:xfrm>
            <a:off x="5870714" y="3155260"/>
            <a:ext cx="2472316" cy="5474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800" b="1" dirty="0">
                <a:ea typeface="Roboto"/>
                <a:cs typeface="Roboto"/>
                <a:sym typeface="Roboto"/>
              </a:rPr>
              <a:t>Prediction</a:t>
            </a:r>
            <a:endParaRPr sz="2800" b="1" dirty="0">
              <a:ea typeface="Roboto"/>
              <a:cs typeface="Roboto"/>
              <a:sym typeface="Roboto"/>
            </a:endParaRPr>
          </a:p>
        </p:txBody>
      </p:sp>
      <p:sp>
        <p:nvSpPr>
          <p:cNvPr id="7" name="Google Shape;858;p71">
            <a:extLst>
              <a:ext uri="{FF2B5EF4-FFF2-40B4-BE49-F238E27FC236}">
                <a16:creationId xmlns:a16="http://schemas.microsoft.com/office/drawing/2014/main" id="{7D0A6A25-BB28-93D3-16F5-1031187C8EB5}"/>
              </a:ext>
            </a:extLst>
          </p:cNvPr>
          <p:cNvSpPr txBox="1"/>
          <p:nvPr/>
        </p:nvSpPr>
        <p:spPr>
          <a:xfrm>
            <a:off x="312420" y="4885981"/>
            <a:ext cx="1538039" cy="5474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800" b="1" dirty="0">
                <a:ea typeface="Roboto"/>
                <a:cs typeface="Roboto"/>
                <a:sym typeface="Roboto"/>
              </a:rPr>
              <a:t>Actual</a:t>
            </a:r>
            <a:endParaRPr sz="2800" b="1" dirty="0"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462619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6" grpId="0"/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DD3D17-A589-84DB-2A0D-6AB292DD6F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6A0EE1-B7DE-0883-D7C5-F82CF2C63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Performance Metrics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639967E-2E89-3967-B305-4AF17065F1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9981" y="1490800"/>
            <a:ext cx="3411440" cy="104243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/>
              <a:t>True positive rate (sensitivity):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C09C3D3-DFFA-97A6-F182-AF9432F7F254}"/>
              </a:ext>
            </a:extLst>
          </p:cNvPr>
          <p:cNvSpPr txBox="1">
            <a:spLocks/>
          </p:cNvSpPr>
          <p:nvPr/>
        </p:nvSpPr>
        <p:spPr>
          <a:xfrm>
            <a:off x="709980" y="4237873"/>
            <a:ext cx="3411441" cy="10424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0" indent="-228590" algn="l" defTabSz="914361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70" indent="-228590" algn="l" defTabSz="914361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51" indent="-228590" algn="l" defTabSz="914361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32" indent="-228590" algn="l" defTabSz="914361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12" indent="-228590" algn="l" defTabSz="914361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93" indent="-228590" algn="l" defTabSz="914361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72" indent="-228590" algn="l" defTabSz="914361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53" indent="-228590" algn="l" defTabSz="914361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34" indent="-228590" algn="l" defTabSz="914361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True negative rate (specificity):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1A15E3F-D011-B7CC-2140-D8A4D9FCB832}"/>
                  </a:ext>
                </a:extLst>
              </p:cNvPr>
              <p:cNvSpPr txBox="1"/>
              <p:nvPr/>
            </p:nvSpPr>
            <p:spPr>
              <a:xfrm>
                <a:off x="1031677" y="2551688"/>
                <a:ext cx="2754216" cy="9061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1" smtClean="0">
                          <a:latin typeface="Cambria Math" panose="02040503050406030204" pitchFamily="18" charset="0"/>
                        </a:rPr>
                        <m:t>TPR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𝐹𝑁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1A15E3F-D011-B7CC-2140-D8A4D9FCB8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1677" y="2551688"/>
                <a:ext cx="2754216" cy="906145"/>
              </a:xfrm>
              <a:prstGeom prst="rect">
                <a:avLst/>
              </a:prstGeom>
              <a:blipFill>
                <a:blip r:embed="rId2"/>
                <a:stretch>
                  <a:fillRect b="-69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EDE8C35-32F5-298E-52DC-0F24AB972B87}"/>
                  </a:ext>
                </a:extLst>
              </p:cNvPr>
              <p:cNvSpPr txBox="1"/>
              <p:nvPr/>
            </p:nvSpPr>
            <p:spPr>
              <a:xfrm>
                <a:off x="1041159" y="5343954"/>
                <a:ext cx="2738250" cy="9061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1" smtClean="0">
                          <a:latin typeface="Cambria Math" panose="02040503050406030204" pitchFamily="18" charset="0"/>
                        </a:rPr>
                        <m:t>TNR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m:rPr>
                              <m:sty m:val="p"/>
                            </m:rPr>
                            <a:rPr lang="en-US" sz="28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m:rPr>
                              <m:sty m:val="p"/>
                            </m:rPr>
                            <a:rPr lang="en-US" sz="28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  <m:r>
                            <m:rPr>
                              <m:sty m:val="p"/>
                            </m:rP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P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EDE8C35-32F5-298E-52DC-0F24AB972B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1159" y="5343954"/>
                <a:ext cx="2738250" cy="906145"/>
              </a:xfrm>
              <a:prstGeom prst="rect">
                <a:avLst/>
              </a:prstGeom>
              <a:blipFill>
                <a:blip r:embed="rId3"/>
                <a:stretch>
                  <a:fillRect b="-68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CDD7BE8-48D3-DAAA-934F-9AAE6A3EE301}"/>
              </a:ext>
            </a:extLst>
          </p:cNvPr>
          <p:cNvSpPr txBox="1">
            <a:spLocks/>
          </p:cNvSpPr>
          <p:nvPr/>
        </p:nvSpPr>
        <p:spPr>
          <a:xfrm>
            <a:off x="5765682" y="1676738"/>
            <a:ext cx="3510831" cy="5037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0" indent="-228590" algn="l" defTabSz="914361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70" indent="-228590" algn="l" defTabSz="914361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51" indent="-228590" algn="l" defTabSz="914361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32" indent="-228590" algn="l" defTabSz="914361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12" indent="-228590" algn="l" defTabSz="914361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93" indent="-228590" algn="l" defTabSz="914361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72" indent="-228590" algn="l" defTabSz="914361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53" indent="-228590" algn="l" defTabSz="914361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34" indent="-228590" algn="l" defTabSz="914361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False negative rate: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D2F39AD-5829-C795-162B-902D643B2FCB}"/>
                  </a:ext>
                </a:extLst>
              </p:cNvPr>
              <p:cNvSpPr txBox="1"/>
              <p:nvPr/>
            </p:nvSpPr>
            <p:spPr>
              <a:xfrm>
                <a:off x="6093968" y="2551688"/>
                <a:ext cx="2773452" cy="9061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i="1">
                          <a:latin typeface="Cambria Math" panose="02040503050406030204" pitchFamily="18" charset="0"/>
                        </a:rPr>
                        <m:t>F</m:t>
                      </m:r>
                      <m:r>
                        <m:rPr>
                          <m:sty m:val="p"/>
                        </m:rPr>
                        <a:rPr lang="en-US" sz="2800" b="0" i="1" smtClean="0">
                          <a:latin typeface="Cambria Math" panose="02040503050406030204" pitchFamily="18" charset="0"/>
                        </a:rPr>
                        <m:t>NR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𝐹𝑁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𝐹𝑁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D2F39AD-5829-C795-162B-902D643B2F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3968" y="2551688"/>
                <a:ext cx="2773452" cy="906145"/>
              </a:xfrm>
              <a:prstGeom prst="rect">
                <a:avLst/>
              </a:prstGeom>
              <a:blipFill>
                <a:blip r:embed="rId4"/>
                <a:stretch>
                  <a:fillRect b="-69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A6F242F-8590-4B4D-31FE-FD41E9A7270D}"/>
              </a:ext>
            </a:extLst>
          </p:cNvPr>
          <p:cNvSpPr txBox="1">
            <a:spLocks/>
          </p:cNvSpPr>
          <p:nvPr/>
        </p:nvSpPr>
        <p:spPr>
          <a:xfrm>
            <a:off x="5765682" y="4432717"/>
            <a:ext cx="3510831" cy="4897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0" indent="-228590" algn="l" defTabSz="914361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70" indent="-228590" algn="l" defTabSz="914361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51" indent="-228590" algn="l" defTabSz="914361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32" indent="-228590" algn="l" defTabSz="914361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12" indent="-228590" algn="l" defTabSz="914361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93" indent="-228590" algn="l" defTabSz="914361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72" indent="-228590" algn="l" defTabSz="914361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53" indent="-228590" algn="l" defTabSz="914361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34" indent="-228590" algn="l" defTabSz="914361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False positive rate: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EF96B00-3D13-8087-521E-400967AC3173}"/>
                  </a:ext>
                </a:extLst>
              </p:cNvPr>
              <p:cNvSpPr txBox="1"/>
              <p:nvPr/>
            </p:nvSpPr>
            <p:spPr>
              <a:xfrm>
                <a:off x="6114005" y="5339027"/>
                <a:ext cx="2733377" cy="9061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i="1">
                          <a:latin typeface="Cambria Math" panose="02040503050406030204" pitchFamily="18" charset="0"/>
                        </a:rPr>
                        <m:t>F</m:t>
                      </m:r>
                      <m:r>
                        <m:rPr>
                          <m:sty m:val="p"/>
                        </m:rPr>
                        <a:rPr lang="en-US" sz="2800" b="0" i="1" smtClean="0">
                          <a:latin typeface="Cambria Math" panose="02040503050406030204" pitchFamily="18" charset="0"/>
                        </a:rPr>
                        <m:t>PR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  <m:r>
                            <m:rPr>
                              <m:sty m:val="p"/>
                            </m:rP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P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m:rPr>
                              <m:sty m:val="p"/>
                            </m:rPr>
                            <a:rPr lang="en-US" sz="28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  <m:r>
                            <m:rPr>
                              <m:sty m:val="p"/>
                            </m:rP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P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EF96B00-3D13-8087-521E-400967AC31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4005" y="5339027"/>
                <a:ext cx="2733377" cy="906145"/>
              </a:xfrm>
              <a:prstGeom prst="rect">
                <a:avLst/>
              </a:prstGeom>
              <a:blipFill>
                <a:blip r:embed="rId5"/>
                <a:stretch>
                  <a:fillRect b="-69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BC0443A-42A4-2E64-800E-70E32809C6DC}"/>
                  </a:ext>
                </a:extLst>
              </p:cNvPr>
              <p:cNvSpPr txBox="1"/>
              <p:nvPr/>
            </p:nvSpPr>
            <p:spPr>
              <a:xfrm>
                <a:off x="4611366" y="2273713"/>
                <a:ext cx="65755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BC0443A-42A4-2E64-800E-70E32809C6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1366" y="2273713"/>
                <a:ext cx="657551" cy="646331"/>
              </a:xfrm>
              <a:prstGeom prst="rect">
                <a:avLst/>
              </a:prstGeom>
              <a:blipFill>
                <a:blip r:embed="rId6"/>
                <a:stretch>
                  <a:fillRect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F45B7FF-7A64-1595-B34D-6F562E4B88D1}"/>
                  </a:ext>
                </a:extLst>
              </p:cNvPr>
              <p:cNvSpPr txBox="1"/>
              <p:nvPr/>
            </p:nvSpPr>
            <p:spPr>
              <a:xfrm>
                <a:off x="9693107" y="2273712"/>
                <a:ext cx="65755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F45B7FF-7A64-1595-B34D-6F562E4B88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93107" y="2273712"/>
                <a:ext cx="657551" cy="6463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E0C6B96-6807-36AD-F3E6-B4374F9D8476}"/>
                  </a:ext>
                </a:extLst>
              </p:cNvPr>
              <p:cNvSpPr txBox="1"/>
              <p:nvPr/>
            </p:nvSpPr>
            <p:spPr>
              <a:xfrm>
                <a:off x="10874759" y="2273712"/>
                <a:ext cx="56778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E0C6B96-6807-36AD-F3E6-B4374F9D84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74759" y="2273712"/>
                <a:ext cx="567784" cy="64633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D1F2969-2A60-83BE-C9C9-B5FE2B613B06}"/>
                  </a:ext>
                </a:extLst>
              </p:cNvPr>
              <p:cNvSpPr txBox="1"/>
              <p:nvPr/>
            </p:nvSpPr>
            <p:spPr>
              <a:xfrm>
                <a:off x="4611366" y="5015861"/>
                <a:ext cx="65755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D1F2969-2A60-83BE-C9C9-B5FE2B613B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1366" y="5015861"/>
                <a:ext cx="657551" cy="646331"/>
              </a:xfrm>
              <a:prstGeom prst="rect">
                <a:avLst/>
              </a:prstGeom>
              <a:blipFill>
                <a:blip r:embed="rId6"/>
                <a:stretch>
                  <a:fillRect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7C5E843-DED3-EAD4-1B3B-CEB30607BDAC}"/>
                  </a:ext>
                </a:extLst>
              </p:cNvPr>
              <p:cNvSpPr txBox="1"/>
              <p:nvPr/>
            </p:nvSpPr>
            <p:spPr>
              <a:xfrm>
                <a:off x="9693106" y="5015860"/>
                <a:ext cx="65755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7C5E843-DED3-EAD4-1B3B-CEB30607BD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93106" y="5015860"/>
                <a:ext cx="657551" cy="6463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38EE182-8CD7-775B-F1A5-AE96408320B2}"/>
                  </a:ext>
                </a:extLst>
              </p:cNvPr>
              <p:cNvSpPr txBox="1"/>
              <p:nvPr/>
            </p:nvSpPr>
            <p:spPr>
              <a:xfrm>
                <a:off x="10874759" y="5015860"/>
                <a:ext cx="56778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38EE182-8CD7-775B-F1A5-AE96408320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74759" y="5015860"/>
                <a:ext cx="567784" cy="64633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CA6E958F-7397-48BF-6818-5549F5C6C405}"/>
              </a:ext>
            </a:extLst>
          </p:cNvPr>
          <p:cNvSpPr/>
          <p:nvPr/>
        </p:nvSpPr>
        <p:spPr>
          <a:xfrm>
            <a:off x="513617" y="1377136"/>
            <a:ext cx="3782501" cy="2439489"/>
          </a:xfrm>
          <a:prstGeom prst="round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2EDEA610-EB86-5087-9B3F-79487DD9DBB3}"/>
              </a:ext>
            </a:extLst>
          </p:cNvPr>
          <p:cNvSpPr/>
          <p:nvPr/>
        </p:nvSpPr>
        <p:spPr>
          <a:xfrm>
            <a:off x="5589444" y="1377135"/>
            <a:ext cx="3782501" cy="2439489"/>
          </a:xfrm>
          <a:prstGeom prst="round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7904C216-0F50-A55D-C048-FC56F02944E1}"/>
              </a:ext>
            </a:extLst>
          </p:cNvPr>
          <p:cNvSpPr/>
          <p:nvPr/>
        </p:nvSpPr>
        <p:spPr>
          <a:xfrm>
            <a:off x="524450" y="4124209"/>
            <a:ext cx="3782501" cy="2439489"/>
          </a:xfrm>
          <a:prstGeom prst="round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C7299DC2-151A-E5C5-FE11-C504F102FC3D}"/>
              </a:ext>
            </a:extLst>
          </p:cNvPr>
          <p:cNvSpPr/>
          <p:nvPr/>
        </p:nvSpPr>
        <p:spPr>
          <a:xfrm>
            <a:off x="5589444" y="4124209"/>
            <a:ext cx="3782501" cy="2439489"/>
          </a:xfrm>
          <a:prstGeom prst="round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395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 animBg="1"/>
      <p:bldP spid="21" grpId="0" animBg="1"/>
      <p:bldP spid="22" grpId="0" animBg="1"/>
      <p:bldP spid="2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3D3618-B381-00AE-21BA-E8F77C9245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0F92F-54E1-2311-AFC3-56841FAA2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Performance Metrics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3CBE5AD-1AFB-D1B2-2EE1-7439C73B30B2}"/>
                  </a:ext>
                </a:extLst>
              </p:cNvPr>
              <p:cNvSpPr txBox="1"/>
              <p:nvPr/>
            </p:nvSpPr>
            <p:spPr>
              <a:xfrm>
                <a:off x="740047" y="1650541"/>
                <a:ext cx="5355953" cy="9061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800" dirty="0"/>
                        <m:t>Accuracy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sz="28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TN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sz="28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TN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  <m:r>
                            <m:rPr>
                              <m:sty m:val="p"/>
                            </m:rP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P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𝐹𝑁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3CBE5AD-1AFB-D1B2-2EE1-7439C73B30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047" y="1650541"/>
                <a:ext cx="5355953" cy="906145"/>
              </a:xfrm>
              <a:prstGeom prst="rect">
                <a:avLst/>
              </a:prstGeom>
              <a:blipFill>
                <a:blip r:embed="rId2"/>
                <a:stretch>
                  <a:fillRect b="-69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87EDE6A-CCE4-F26F-9D38-26A2D19FB638}"/>
                  </a:ext>
                </a:extLst>
              </p:cNvPr>
              <p:cNvSpPr txBox="1"/>
              <p:nvPr/>
            </p:nvSpPr>
            <p:spPr>
              <a:xfrm>
                <a:off x="740047" y="3055504"/>
                <a:ext cx="3575786" cy="9061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800" b="0" i="0" dirty="0" smtClean="0"/>
                        <m:t>Precision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  <m:r>
                            <m:rPr>
                              <m:sty m:val="p"/>
                            </m:rP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P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87EDE6A-CCE4-F26F-9D38-26A2D19FB6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047" y="3055504"/>
                <a:ext cx="3575786" cy="906145"/>
              </a:xfrm>
              <a:prstGeom prst="rect">
                <a:avLst/>
              </a:prstGeom>
              <a:blipFill>
                <a:blip r:embed="rId3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9774862-C361-2992-B719-E50871A93D07}"/>
                  </a:ext>
                </a:extLst>
              </p:cNvPr>
              <p:cNvSpPr txBox="1"/>
              <p:nvPr/>
            </p:nvSpPr>
            <p:spPr>
              <a:xfrm>
                <a:off x="740047" y="4460467"/>
                <a:ext cx="3112519" cy="9061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800" b="0" i="0" dirty="0" smtClean="0"/>
                        <m:t>Recall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  <m:r>
                            <m:rPr>
                              <m:sty m:val="p"/>
                            </m:rP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9774862-C361-2992-B719-E50871A93D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047" y="4460467"/>
                <a:ext cx="3112519" cy="906145"/>
              </a:xfrm>
              <a:prstGeom prst="rect">
                <a:avLst/>
              </a:prstGeom>
              <a:blipFill>
                <a:blip r:embed="rId4"/>
                <a:stretch>
                  <a:fillRect b="-69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87D053F-9F4E-D6D3-EF17-52B7227BE8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40353" y="4457449"/>
            <a:ext cx="575480" cy="42069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dirty="0"/>
              <a:t>*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10508BAF-4C5E-4E30-C48A-3E2DAE057548}"/>
              </a:ext>
            </a:extLst>
          </p:cNvPr>
          <p:cNvSpPr txBox="1">
            <a:spLocks/>
          </p:cNvSpPr>
          <p:nvPr/>
        </p:nvSpPr>
        <p:spPr>
          <a:xfrm>
            <a:off x="312420" y="6271704"/>
            <a:ext cx="7930432" cy="4308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0" indent="-228590" algn="l" defTabSz="914361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70" indent="-228590" algn="l" defTabSz="914361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51" indent="-228590" algn="l" defTabSz="914361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32" indent="-228590" algn="l" defTabSz="914361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12" indent="-228590" algn="l" defTabSz="914361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93" indent="-228590" algn="l" defTabSz="914361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72" indent="-228590" algn="l" defTabSz="914361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53" indent="-228590" algn="l" defTabSz="914361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34" indent="-228590" algn="l" defTabSz="914361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/>
              <a:t>* Recall is the same as TPR/sensitivity from the previous slide.</a:t>
            </a:r>
          </a:p>
        </p:txBody>
      </p:sp>
      <p:sp>
        <p:nvSpPr>
          <p:cNvPr id="14" name="Google Shape;1016;p79">
            <a:extLst>
              <a:ext uri="{FF2B5EF4-FFF2-40B4-BE49-F238E27FC236}">
                <a16:creationId xmlns:a16="http://schemas.microsoft.com/office/drawing/2014/main" id="{5CA10961-86BB-3F42-7DE5-C292D629158D}"/>
              </a:ext>
            </a:extLst>
          </p:cNvPr>
          <p:cNvSpPr txBox="1"/>
          <p:nvPr/>
        </p:nvSpPr>
        <p:spPr>
          <a:xfrm>
            <a:off x="6893716" y="1611190"/>
            <a:ext cx="4558237" cy="984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2400" dirty="0">
                <a:solidFill>
                  <a:schemeClr val="dk1"/>
                </a:solidFill>
                <a:latin typeface="Century Schoolbook" panose="02040604050505020304" pitchFamily="18" charset="0"/>
                <a:ea typeface="Roboto Light"/>
                <a:cs typeface="Roboto Light"/>
                <a:sym typeface="Roboto Light"/>
              </a:rPr>
              <a:t>What proportion of </a:t>
            </a:r>
            <a:r>
              <a:rPr lang="en" sz="2400" b="1" dirty="0">
                <a:solidFill>
                  <a:schemeClr val="dk1"/>
                </a:solidFill>
                <a:latin typeface="Century Schoolbook" panose="02040604050505020304" pitchFamily="18" charset="0"/>
                <a:ea typeface="Roboto"/>
                <a:cs typeface="Roboto"/>
                <a:sym typeface="Roboto"/>
              </a:rPr>
              <a:t>all points</a:t>
            </a:r>
            <a:r>
              <a:rPr lang="en" sz="2400" dirty="0">
                <a:solidFill>
                  <a:schemeClr val="dk1"/>
                </a:solidFill>
                <a:latin typeface="Century Schoolbook" panose="02040604050505020304" pitchFamily="18" charset="0"/>
                <a:ea typeface="Roboto Light"/>
                <a:cs typeface="Roboto Light"/>
                <a:sym typeface="Roboto Light"/>
              </a:rPr>
              <a:t> were correctly classified?</a:t>
            </a:r>
            <a:endParaRPr sz="1467" i="1" dirty="0">
              <a:latin typeface="Century Schoolbook" panose="02040604050505020304" pitchFamily="18" charset="0"/>
            </a:endParaRPr>
          </a:p>
        </p:txBody>
      </p:sp>
      <p:sp>
        <p:nvSpPr>
          <p:cNvPr id="15" name="Google Shape;1016;p79">
            <a:extLst>
              <a:ext uri="{FF2B5EF4-FFF2-40B4-BE49-F238E27FC236}">
                <a16:creationId xmlns:a16="http://schemas.microsoft.com/office/drawing/2014/main" id="{D157C890-F8A7-5E1E-2A98-59C91CC09F57}"/>
              </a:ext>
            </a:extLst>
          </p:cNvPr>
          <p:cNvSpPr txBox="1"/>
          <p:nvPr/>
        </p:nvSpPr>
        <p:spPr>
          <a:xfrm>
            <a:off x="6893716" y="3016153"/>
            <a:ext cx="4558237" cy="984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2400" dirty="0">
                <a:solidFill>
                  <a:schemeClr val="dk1"/>
                </a:solidFill>
                <a:latin typeface="Century Schoolbook" panose="02040604050505020304" pitchFamily="18" charset="0"/>
                <a:ea typeface="Roboto Light"/>
                <a:cs typeface="Roboto Light"/>
                <a:sym typeface="Roboto Light"/>
              </a:rPr>
              <a:t>What proportion of </a:t>
            </a:r>
            <a:r>
              <a:rPr lang="en" sz="2400" b="1" dirty="0">
                <a:solidFill>
                  <a:schemeClr val="dk1"/>
                </a:solidFill>
                <a:latin typeface="Century Schoolbook" panose="02040604050505020304" pitchFamily="18" charset="0"/>
                <a:ea typeface="Roboto"/>
                <a:cs typeface="Roboto"/>
                <a:sym typeface="Roboto"/>
              </a:rPr>
              <a:t>positive predictions </a:t>
            </a:r>
            <a:r>
              <a:rPr lang="en" sz="2400" dirty="0">
                <a:solidFill>
                  <a:schemeClr val="dk1"/>
                </a:solidFill>
                <a:latin typeface="Century Schoolbook" panose="02040604050505020304" pitchFamily="18" charset="0"/>
                <a:ea typeface="Roboto Light"/>
                <a:cs typeface="Roboto Light"/>
                <a:sym typeface="Roboto Light"/>
              </a:rPr>
              <a:t>were correct?</a:t>
            </a:r>
            <a:endParaRPr sz="1467" i="1" dirty="0">
              <a:latin typeface="Century Schoolbook" panose="02040604050505020304" pitchFamily="18" charset="0"/>
            </a:endParaRPr>
          </a:p>
        </p:txBody>
      </p:sp>
      <p:sp>
        <p:nvSpPr>
          <p:cNvPr id="16" name="Google Shape;1016;p79">
            <a:extLst>
              <a:ext uri="{FF2B5EF4-FFF2-40B4-BE49-F238E27FC236}">
                <a16:creationId xmlns:a16="http://schemas.microsoft.com/office/drawing/2014/main" id="{24DB0838-AE08-91FF-6A49-125A9F46DF46}"/>
              </a:ext>
            </a:extLst>
          </p:cNvPr>
          <p:cNvSpPr txBox="1"/>
          <p:nvPr/>
        </p:nvSpPr>
        <p:spPr>
          <a:xfrm>
            <a:off x="6753275" y="4421116"/>
            <a:ext cx="4839117" cy="984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-US" sz="2400" dirty="0">
                <a:solidFill>
                  <a:schemeClr val="dk1"/>
                </a:solidFill>
                <a:latin typeface="Century Schoolbook" panose="02040604050505020304" pitchFamily="18" charset="0"/>
                <a:ea typeface="Roboto Light"/>
                <a:cs typeface="Roboto Light"/>
                <a:sym typeface="Roboto Light"/>
              </a:rPr>
              <a:t>What proportion of </a:t>
            </a:r>
            <a:r>
              <a:rPr lang="en-US" sz="2400" b="1" dirty="0">
                <a:solidFill>
                  <a:schemeClr val="dk1"/>
                </a:solidFill>
                <a:latin typeface="Century Schoolbook" panose="02040604050505020304" pitchFamily="18" charset="0"/>
                <a:ea typeface="Roboto"/>
                <a:cs typeface="Roboto"/>
                <a:sym typeface="Roboto"/>
              </a:rPr>
              <a:t>positive points</a:t>
            </a:r>
            <a:r>
              <a:rPr lang="en-US" sz="2400" dirty="0">
                <a:solidFill>
                  <a:schemeClr val="dk1"/>
                </a:solidFill>
                <a:latin typeface="Century Schoolbook" panose="02040604050505020304" pitchFamily="18" charset="0"/>
                <a:ea typeface="Roboto Light"/>
                <a:cs typeface="Roboto Light"/>
                <a:sym typeface="Roboto Light"/>
              </a:rPr>
              <a:t> were correctly classified?</a:t>
            </a:r>
            <a:endParaRPr lang="en-US" sz="1467" i="1" dirty="0">
              <a:latin typeface="Century Schoolbook" panose="02040604050505020304" pitchFamily="18" charset="0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31F3326B-C535-A053-AC2C-E443CAE75337}"/>
              </a:ext>
            </a:extLst>
          </p:cNvPr>
          <p:cNvSpPr/>
          <p:nvPr/>
        </p:nvSpPr>
        <p:spPr>
          <a:xfrm>
            <a:off x="9286510" y="5660157"/>
            <a:ext cx="2762980" cy="104243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We’ll review these in Problem 1 on the Disc. 6 worksheet.</a:t>
            </a:r>
          </a:p>
        </p:txBody>
      </p:sp>
    </p:spTree>
    <p:extLst>
      <p:ext uri="{BB962C8B-B14F-4D97-AF65-F5344CB8AC3E}">
        <p14:creationId xmlns:p14="http://schemas.microsoft.com/office/powerpoint/2010/main" val="3824857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11" grpId="0"/>
      <p:bldP spid="12" grpId="0" build="p"/>
      <p:bldP spid="13" grpId="0"/>
      <p:bldP spid="14" grpId="0"/>
      <p:bldP spid="15" grpId="0"/>
      <p:bldP spid="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EB0B84-E2D9-95AF-5C35-7FB2D19BC5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BFEBBC-8A70-FA97-29D1-D9944406D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Receiver Operating Characteristic (ROC) Curve</a:t>
            </a:r>
          </a:p>
        </p:txBody>
      </p:sp>
      <p:pic>
        <p:nvPicPr>
          <p:cNvPr id="6" name="Picture 5" descr="undefined">
            <a:extLst>
              <a:ext uri="{FF2B5EF4-FFF2-40B4-BE49-F238E27FC236}">
                <a16:creationId xmlns:a16="http://schemas.microsoft.com/office/drawing/2014/main" id="{C85D0951-1761-2A44-1F93-DE78EDB250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590" y="1375481"/>
            <a:ext cx="5029200" cy="50292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35EE3D4-A9FD-B0EF-CCB6-D53C01FA837C}"/>
              </a:ext>
            </a:extLst>
          </p:cNvPr>
          <p:cNvSpPr txBox="1"/>
          <p:nvPr/>
        </p:nvSpPr>
        <p:spPr>
          <a:xfrm>
            <a:off x="937590" y="6469286"/>
            <a:ext cx="80606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Source</a:t>
            </a:r>
            <a:r>
              <a:rPr lang="en-US" dirty="0"/>
              <a:t>: https://</a:t>
            </a:r>
            <a:r>
              <a:rPr lang="en-US" dirty="0" err="1"/>
              <a:t>en.wikipedia.org</a:t>
            </a:r>
            <a:r>
              <a:rPr lang="en-US" dirty="0"/>
              <a:t>/wiki/</a:t>
            </a:r>
            <a:r>
              <a:rPr lang="en-US" dirty="0" err="1"/>
              <a:t>Receiver_operating_characteristic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1C8BD3-6BCE-A99A-C0C5-2712C65B748C}"/>
              </a:ext>
            </a:extLst>
          </p:cNvPr>
          <p:cNvSpPr txBox="1"/>
          <p:nvPr/>
        </p:nvSpPr>
        <p:spPr>
          <a:xfrm>
            <a:off x="6225211" y="3713161"/>
            <a:ext cx="5654369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202122"/>
                </a:solidFill>
                <a:latin typeface="Century Schoolbook" panose="02040604050505020304" pitchFamily="18" charset="0"/>
              </a:rPr>
              <a:t>T</a:t>
            </a:r>
            <a:r>
              <a:rPr lang="en-US" sz="2800" b="0" i="0" dirty="0">
                <a:solidFill>
                  <a:srgbClr val="202122"/>
                </a:solidFill>
                <a:effectLst/>
                <a:latin typeface="Century Schoolbook" panose="02040604050505020304" pitchFamily="18" charset="0"/>
              </a:rPr>
              <a:t>he total </a:t>
            </a:r>
            <a:r>
              <a:rPr lang="en-US" sz="2800" b="1" i="0" dirty="0">
                <a:solidFill>
                  <a:srgbClr val="202122"/>
                </a:solidFill>
                <a:effectLst/>
                <a:latin typeface="Century Schoolbook" panose="02040604050505020304" pitchFamily="18" charset="0"/>
              </a:rPr>
              <a:t>area under the curve (AUC) </a:t>
            </a:r>
            <a:r>
              <a:rPr lang="en-US" sz="2800" i="0" dirty="0">
                <a:solidFill>
                  <a:srgbClr val="202122"/>
                </a:solidFill>
                <a:effectLst/>
                <a:latin typeface="Century Schoolbook" panose="02040604050505020304" pitchFamily="18" charset="0"/>
              </a:rPr>
              <a:t>ranges from 0.5 for a random classifier to 1.0 for a perfect classifier.</a:t>
            </a:r>
            <a:endParaRPr lang="en-US" sz="2800" b="1" dirty="0">
              <a:latin typeface="Century Schoolbook" panose="020406040505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A81A72-4C6C-C1E9-2218-106465256476}"/>
              </a:ext>
            </a:extLst>
          </p:cNvPr>
          <p:cNvSpPr txBox="1"/>
          <p:nvPr/>
        </p:nvSpPr>
        <p:spPr>
          <a:xfrm>
            <a:off x="6225211" y="2004207"/>
            <a:ext cx="5654369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202122"/>
                </a:solidFill>
                <a:latin typeface="Century Schoolbook" panose="02040604050505020304" pitchFamily="18" charset="0"/>
              </a:rPr>
              <a:t>The </a:t>
            </a:r>
            <a:r>
              <a:rPr lang="en-US" sz="2800" b="1" dirty="0">
                <a:solidFill>
                  <a:srgbClr val="202122"/>
                </a:solidFill>
                <a:latin typeface="Century Schoolbook" panose="02040604050505020304" pitchFamily="18" charset="0"/>
              </a:rPr>
              <a:t>ROC curve</a:t>
            </a:r>
            <a:r>
              <a:rPr lang="en-US" sz="2800" dirty="0">
                <a:solidFill>
                  <a:srgbClr val="202122"/>
                </a:solidFill>
                <a:latin typeface="Century Schoolbook" panose="02040604050505020304" pitchFamily="18" charset="0"/>
              </a:rPr>
              <a:t> is generated for a trained binary classifier across a range of thresholds.</a:t>
            </a:r>
            <a:endParaRPr lang="en-US" sz="2800" b="1" dirty="0">
              <a:latin typeface="Century Schoolbook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606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6F7DFE-D53D-F6D6-FC1C-F95AB07196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180512-E1E8-3602-818B-E26A6E200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do we select a performance metric?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6D24FD-297D-6763-60E7-20A09C3662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2421" y="1424540"/>
            <a:ext cx="11567160" cy="58979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These are a few popular metrics, but there are </a:t>
            </a:r>
            <a:r>
              <a:rPr lang="en-US" dirty="0">
                <a:hlinkClick r:id="rId2"/>
              </a:rPr>
              <a:t>many more</a:t>
            </a:r>
            <a:r>
              <a:rPr lang="en-US" dirty="0"/>
              <a:t>.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F814AEB-EEC7-D55D-9D1C-912718E59728}"/>
              </a:ext>
            </a:extLst>
          </p:cNvPr>
          <p:cNvSpPr txBox="1">
            <a:spLocks/>
          </p:cNvSpPr>
          <p:nvPr/>
        </p:nvSpPr>
        <p:spPr>
          <a:xfrm>
            <a:off x="312421" y="2127993"/>
            <a:ext cx="11567160" cy="13010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0" indent="-228590" algn="l" defTabSz="914361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70" indent="-228590" algn="l" defTabSz="914361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51" indent="-228590" algn="l" defTabSz="914361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32" indent="-228590" algn="l" defTabSz="914361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12" indent="-228590" algn="l" defTabSz="914361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93" indent="-228590" algn="l" defTabSz="914361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72" indent="-228590" algn="l" defTabSz="914361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53" indent="-228590" algn="l" defTabSz="914361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34" indent="-228590" algn="l" defTabSz="914361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The metric we choose to evaluate our binary classification model is highly dependent on the problem we’re developing the model for and the notion of </a:t>
            </a:r>
            <a:r>
              <a:rPr lang="en-US" dirty="0">
                <a:hlinkClick r:id="rId3"/>
              </a:rPr>
              <a:t>bias/fairness</a:t>
            </a:r>
            <a:r>
              <a:rPr lang="en-US" dirty="0"/>
              <a:t> most relevant to our domain. 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936EBB4B-9922-D056-9304-9F082498FF55}"/>
              </a:ext>
            </a:extLst>
          </p:cNvPr>
          <p:cNvSpPr/>
          <p:nvPr/>
        </p:nvSpPr>
        <p:spPr>
          <a:xfrm>
            <a:off x="9286510" y="5660157"/>
            <a:ext cx="2762980" cy="104243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We’ll discuss examples in Problem 1 on the Disc. 6 worksheet.</a:t>
            </a:r>
          </a:p>
        </p:txBody>
      </p:sp>
    </p:spTree>
    <p:extLst>
      <p:ext uri="{BB962C8B-B14F-4D97-AF65-F5344CB8AC3E}">
        <p14:creationId xmlns:p14="http://schemas.microsoft.com/office/powerpoint/2010/main" val="1569408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549A61-61F7-9B24-DF92-EFD3668355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1363486-2694-ADA9-72F6-B785174CEE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Classification Problems</a:t>
            </a: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Logistic Regression</a:t>
            </a: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Classification Metrics</a:t>
            </a:r>
          </a:p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Multi-Class Extension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C3AE8BD-222E-028E-26BF-530D33DC14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Classification with More than 2 Classes</a:t>
            </a:r>
          </a:p>
        </p:txBody>
      </p:sp>
    </p:spTree>
    <p:extLst>
      <p:ext uri="{BB962C8B-B14F-4D97-AF65-F5344CB8AC3E}">
        <p14:creationId xmlns:p14="http://schemas.microsoft.com/office/powerpoint/2010/main" val="26488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4F74F0-F49C-4611-755C-BF12E41558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Classification Problems</a:t>
            </a:r>
          </a:p>
          <a:p>
            <a:r>
              <a:rPr lang="en-US" dirty="0"/>
              <a:t>Logistic Regression</a:t>
            </a:r>
          </a:p>
          <a:p>
            <a:r>
              <a:rPr lang="en-US" dirty="0"/>
              <a:t>Classification Metrics</a:t>
            </a:r>
          </a:p>
          <a:p>
            <a:r>
              <a:rPr lang="en-US" dirty="0"/>
              <a:t>Multi-Class Extension</a:t>
            </a:r>
          </a:p>
        </p:txBody>
      </p:sp>
    </p:spTree>
    <p:extLst>
      <p:ext uri="{BB962C8B-B14F-4D97-AF65-F5344CB8AC3E}">
        <p14:creationId xmlns:p14="http://schemas.microsoft.com/office/powerpoint/2010/main" val="25961653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563AB7-074C-10EF-CFFA-AB92A38612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55442F-C6F7-0C16-62E6-85797D097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Classification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092B8D-D7AE-2F6E-0603-94DDCCFFDB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2421" y="1424540"/>
            <a:ext cx="11567160" cy="5765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What if we have more than two classes?</a:t>
            </a: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2BCCCAB-6253-A161-2E8E-EA1F88EB4F5C}"/>
                  </a:ext>
                </a:extLst>
              </p:cNvPr>
              <p:cNvSpPr txBox="1"/>
              <p:nvPr/>
            </p:nvSpPr>
            <p:spPr>
              <a:xfrm>
                <a:off x="312421" y="4441513"/>
                <a:ext cx="2657198" cy="4682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400" b="1" i="1" smtClean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400" b="1" i="1" smtClean="0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 smtClean="0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2400" b="1" i="1" smtClean="0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𝑫</m:t>
                          </m:r>
                        </m:sup>
                      </m:sSup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2BCCCAB-6253-A161-2E8E-EA1F88EB4F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421" y="4441513"/>
                <a:ext cx="2657198" cy="46820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092DFD1-1037-3170-07C9-A4632D2805EF}"/>
                  </a:ext>
                </a:extLst>
              </p:cNvPr>
              <p:cNvSpPr txBox="1"/>
              <p:nvPr/>
            </p:nvSpPr>
            <p:spPr>
              <a:xfrm>
                <a:off x="5983950" y="2762517"/>
                <a:ext cx="1548384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400" b="1" dirty="0">
                    <a:solidFill>
                      <a:schemeClr val="accent6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1" i="1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sz="2400" b="1" i="1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sz="2400" b="1" dirty="0">
                    <a:solidFill>
                      <a:schemeClr val="accent6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092DFD1-1037-3170-07C9-A4632D2805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3950" y="2762517"/>
                <a:ext cx="1548384" cy="461665"/>
              </a:xfrm>
              <a:prstGeom prst="rect">
                <a:avLst/>
              </a:prstGeom>
              <a:blipFill>
                <a:blip r:embed="rId3"/>
                <a:stretch>
                  <a:fillRect t="-13514" b="-270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F14B4855-ECF0-F811-9C30-338AE58A4A6C}"/>
              </a:ext>
            </a:extLst>
          </p:cNvPr>
          <p:cNvSpPr txBox="1"/>
          <p:nvPr/>
        </p:nvSpPr>
        <p:spPr>
          <a:xfrm>
            <a:off x="4722873" y="2075512"/>
            <a:ext cx="154838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chemeClr val="accent6"/>
                </a:solidFill>
              </a:rPr>
              <a:t>Holstein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F2C609E-FA0B-DDBE-72C5-40AFE38F58CF}"/>
                  </a:ext>
                </a:extLst>
              </p:cNvPr>
              <p:cNvSpPr txBox="1"/>
              <p:nvPr/>
            </p:nvSpPr>
            <p:spPr>
              <a:xfrm>
                <a:off x="5983950" y="2072841"/>
                <a:ext cx="1548384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400" b="1" dirty="0">
                    <a:solidFill>
                      <a:schemeClr val="accent6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1" i="1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sz="2400" b="1" i="1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400" b="1" dirty="0">
                    <a:solidFill>
                      <a:schemeClr val="accent6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F2C609E-FA0B-DDBE-72C5-40AFE38F58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3950" y="2072841"/>
                <a:ext cx="1548384" cy="461665"/>
              </a:xfrm>
              <a:prstGeom prst="rect">
                <a:avLst/>
              </a:prstGeom>
              <a:blipFill>
                <a:blip r:embed="rId4"/>
                <a:stretch>
                  <a:fillRect t="-13514" b="-270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BC7B9C91-DE0C-3FB0-3E92-38C7DC64BFC9}"/>
              </a:ext>
            </a:extLst>
          </p:cNvPr>
          <p:cNvSpPr txBox="1"/>
          <p:nvPr/>
        </p:nvSpPr>
        <p:spPr>
          <a:xfrm rot="5400000">
            <a:off x="5336956" y="3451952"/>
            <a:ext cx="56474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chemeClr val="accent6"/>
                </a:solidFill>
              </a:rPr>
              <a:t>…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7787191-A6DD-B2F1-3061-F09E4B8B1CED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2921326" y="2306345"/>
            <a:ext cx="1801547" cy="917837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27E0CBD-C442-3910-0AF7-C99B5BD417B6}"/>
                  </a:ext>
                </a:extLst>
              </p:cNvPr>
              <p:cNvSpPr txBox="1"/>
              <p:nvPr/>
            </p:nvSpPr>
            <p:spPr>
              <a:xfrm>
                <a:off x="2874423" y="4174194"/>
                <a:ext cx="181256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sz="24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24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sz="2400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4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K</m:t>
                    </m:r>
                    <m:r>
                      <a:rPr lang="en-US" sz="24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m:rPr>
                        <m:sty m:val="p"/>
                      </m:rPr>
                      <a:rPr lang="en-US" sz="24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24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b="1" dirty="0">
                    <a:solidFill>
                      <a:schemeClr val="accent1"/>
                    </a:solidFill>
                  </a:rPr>
                  <a:t>?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27E0CBD-C442-3910-0AF7-C99B5BD417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4423" y="4174194"/>
                <a:ext cx="1812569" cy="461665"/>
              </a:xfrm>
              <a:prstGeom prst="rect">
                <a:avLst/>
              </a:prstGeom>
              <a:blipFill>
                <a:blip r:embed="rId5"/>
                <a:stretch>
                  <a:fillRect t="-10811" r="-3472" b="-270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4387DA4-7407-2B6A-EFBA-2A69459C9B76}"/>
                  </a:ext>
                </a:extLst>
              </p:cNvPr>
              <p:cNvSpPr txBox="1"/>
              <p:nvPr/>
            </p:nvSpPr>
            <p:spPr>
              <a:xfrm>
                <a:off x="2834280" y="1977698"/>
                <a:ext cx="1753255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sz="24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24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sz="2400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1|</m:t>
                    </m:r>
                    <m:r>
                      <m:rPr>
                        <m:sty m:val="p"/>
                      </m:rPr>
                      <a:rPr lang="en-US" sz="24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24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b="1" dirty="0">
                    <a:solidFill>
                      <a:schemeClr val="accent1"/>
                    </a:solidFill>
                  </a:rPr>
                  <a:t>?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4387DA4-7407-2B6A-EFBA-2A69459C9B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4280" y="1977698"/>
                <a:ext cx="1753255" cy="461665"/>
              </a:xfrm>
              <a:prstGeom prst="rect">
                <a:avLst/>
              </a:prstGeom>
              <a:blipFill>
                <a:blip r:embed="rId6"/>
                <a:stretch>
                  <a:fillRect l="-719" t="-13514" r="-5036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16" descr="Watch Ladd Drummond Gather Cattle on the Ranch">
            <a:extLst>
              <a:ext uri="{FF2B5EF4-FFF2-40B4-BE49-F238E27FC236}">
                <a16:creationId xmlns:a16="http://schemas.microsoft.com/office/drawing/2014/main" id="{80EAD891-8C34-FEBF-C2B6-C1A38C430311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41363"/>
          <a:stretch>
            <a:fillRect/>
          </a:stretch>
        </p:blipFill>
        <p:spPr>
          <a:xfrm>
            <a:off x="447759" y="2155513"/>
            <a:ext cx="2386521" cy="22860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C3AEA22-CB34-7714-9F0C-10CBDFE80E8E}"/>
              </a:ext>
            </a:extLst>
          </p:cNvPr>
          <p:cNvSpPr txBox="1"/>
          <p:nvPr/>
        </p:nvSpPr>
        <p:spPr>
          <a:xfrm>
            <a:off x="4722873" y="2762518"/>
            <a:ext cx="154838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chemeClr val="accent6"/>
                </a:solidFill>
              </a:rPr>
              <a:t>Angus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C9D746E-F122-DAB3-BB5D-CBD05B4EF4B1}"/>
                  </a:ext>
                </a:extLst>
              </p:cNvPr>
              <p:cNvSpPr txBox="1"/>
              <p:nvPr/>
            </p:nvSpPr>
            <p:spPr>
              <a:xfrm>
                <a:off x="6177314" y="3979847"/>
                <a:ext cx="1548384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400" b="1" dirty="0">
                    <a:solidFill>
                      <a:schemeClr val="accent6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1" i="1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sz="2400" b="1" i="1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400" b="1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K</m:t>
                    </m:r>
                  </m:oMath>
                </a14:m>
                <a:r>
                  <a:rPr lang="en-US" sz="2400" b="1" dirty="0">
                    <a:solidFill>
                      <a:schemeClr val="accent6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C9D746E-F122-DAB3-BB5D-CBD05B4EF4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7314" y="3979847"/>
                <a:ext cx="1548384" cy="461665"/>
              </a:xfrm>
              <a:prstGeom prst="rect">
                <a:avLst/>
              </a:prstGeom>
              <a:blipFill>
                <a:blip r:embed="rId8"/>
                <a:stretch>
                  <a:fillRect t="-13514" b="-270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4A4AF73E-EF31-7A8D-51B3-77955BFC9659}"/>
              </a:ext>
            </a:extLst>
          </p:cNvPr>
          <p:cNvSpPr txBox="1"/>
          <p:nvPr/>
        </p:nvSpPr>
        <p:spPr>
          <a:xfrm>
            <a:off x="4774037" y="3979848"/>
            <a:ext cx="169058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chemeClr val="accent6"/>
                </a:solidFill>
              </a:rPr>
              <a:t>Hereford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E9EBE73-604B-16E7-35D9-C15004F9522A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2921326" y="2993351"/>
            <a:ext cx="1801547" cy="327971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BD00473-6BDD-5D11-E0ED-66E343FE66EB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2921325" y="3400412"/>
            <a:ext cx="1852712" cy="810269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040A2E4C-82E0-6419-20EF-9E685C26414B}"/>
              </a:ext>
            </a:extLst>
          </p:cNvPr>
          <p:cNvSpPr txBox="1">
            <a:spLocks/>
          </p:cNvSpPr>
          <p:nvPr/>
        </p:nvSpPr>
        <p:spPr>
          <a:xfrm>
            <a:off x="7725698" y="2114742"/>
            <a:ext cx="4153883" cy="5871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0" indent="-228590" algn="l" defTabSz="914361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70" indent="-228590" algn="l" defTabSz="914361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51" indent="-228590" algn="l" defTabSz="914361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32" indent="-228590" algn="l" defTabSz="914361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12" indent="-228590" algn="l" defTabSz="914361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93" indent="-228590" algn="l" defTabSz="914361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72" indent="-228590" algn="l" defTabSz="914361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53" indent="-228590" algn="l" defTabSz="914361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34" indent="-228590" algn="l" defTabSz="914361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b="1" u="sng" dirty="0"/>
              <a:t>Symmetric Loss</a:t>
            </a:r>
            <a:r>
              <a:rPr lang="en-US" sz="2400" dirty="0"/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Content Placeholder 2">
                <a:extLst>
                  <a:ext uri="{FF2B5EF4-FFF2-40B4-BE49-F238E27FC236}">
                    <a16:creationId xmlns:a16="http://schemas.microsoft.com/office/drawing/2014/main" id="{B3FB06DD-9520-3D60-A017-DA529E5C050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776861" y="3157336"/>
                <a:ext cx="3637788" cy="79680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590" indent="-228590" algn="l" defTabSz="914361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770" indent="-228590" algn="l" defTabSz="914361" rtl="0" eaLnBrk="1" latinLnBrk="0" hangingPunct="1">
                  <a:lnSpc>
                    <a:spcPct val="90000"/>
                  </a:lnSpc>
                  <a:spcBef>
                    <a:spcPts val="499"/>
                  </a:spcBef>
                  <a:buFont typeface="Arial" panose="020B0604020202020204" pitchFamily="34" charset="0"/>
                  <a:buChar char="•"/>
                  <a:defRPr sz="239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2951" indent="-228590" algn="l" defTabSz="914361" rtl="0" eaLnBrk="1" latinLnBrk="0" hangingPunct="1">
                  <a:lnSpc>
                    <a:spcPct val="90000"/>
                  </a:lnSpc>
                  <a:spcBef>
                    <a:spcPts val="499"/>
                  </a:spcBef>
                  <a:buFont typeface="Arial" panose="020B0604020202020204" pitchFamily="34" charset="0"/>
                  <a:buChar char="•"/>
                  <a:defRPr sz="199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132" indent="-228590" algn="l" defTabSz="914361" rtl="0" eaLnBrk="1" latinLnBrk="0" hangingPunct="1">
                  <a:lnSpc>
                    <a:spcPct val="90000"/>
                  </a:lnSpc>
                  <a:spcBef>
                    <a:spcPts val="499"/>
                  </a:spcBef>
                  <a:buFont typeface="Arial" panose="020B0604020202020204" pitchFamily="34" charset="0"/>
                  <a:buChar char="•"/>
                  <a:defRPr sz="179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312" indent="-228590" algn="l" defTabSz="914361" rtl="0" eaLnBrk="1" latinLnBrk="0" hangingPunct="1">
                  <a:lnSpc>
                    <a:spcPct val="90000"/>
                  </a:lnSpc>
                  <a:spcBef>
                    <a:spcPts val="499"/>
                  </a:spcBef>
                  <a:buFont typeface="Arial" panose="020B0604020202020204" pitchFamily="34" charset="0"/>
                  <a:buChar char="•"/>
                  <a:defRPr sz="179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493" indent="-228590" algn="l" defTabSz="914361" rtl="0" eaLnBrk="1" latinLnBrk="0" hangingPunct="1">
                  <a:lnSpc>
                    <a:spcPct val="90000"/>
                  </a:lnSpc>
                  <a:spcBef>
                    <a:spcPts val="499"/>
                  </a:spcBef>
                  <a:buFont typeface="Arial" panose="020B0604020202020204" pitchFamily="34" charset="0"/>
                  <a:buChar char="•"/>
                  <a:defRPr sz="179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672" indent="-228590" algn="l" defTabSz="914361" rtl="0" eaLnBrk="1" latinLnBrk="0" hangingPunct="1">
                  <a:lnSpc>
                    <a:spcPct val="90000"/>
                  </a:lnSpc>
                  <a:spcBef>
                    <a:spcPts val="499"/>
                  </a:spcBef>
                  <a:buFont typeface="Arial" panose="020B0604020202020204" pitchFamily="34" charset="0"/>
                  <a:buChar char="•"/>
                  <a:defRPr sz="179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853" indent="-228590" algn="l" defTabSz="914361" rtl="0" eaLnBrk="1" latinLnBrk="0" hangingPunct="1">
                  <a:lnSpc>
                    <a:spcPct val="90000"/>
                  </a:lnSpc>
                  <a:spcBef>
                    <a:spcPts val="499"/>
                  </a:spcBef>
                  <a:buFont typeface="Arial" panose="020B0604020202020204" pitchFamily="34" charset="0"/>
                  <a:buChar char="•"/>
                  <a:defRPr sz="179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034" indent="-228590" algn="l" defTabSz="914361" rtl="0" eaLnBrk="1" latinLnBrk="0" hangingPunct="1">
                  <a:lnSpc>
                    <a:spcPct val="90000"/>
                  </a:lnSpc>
                  <a:spcBef>
                    <a:spcPts val="499"/>
                  </a:spcBef>
                  <a:buFont typeface="Arial" panose="020B0604020202020204" pitchFamily="34" charset="0"/>
                  <a:buChar char="•"/>
                  <a:defRPr sz="179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i="1" dirty="0"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1" i="1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limLow>
                        <m:limLow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argmax</m:t>
                          </m:r>
                        </m:e>
                        <m:lim>
                          <m:r>
                            <m:rPr>
                              <m:sty m:val="p"/>
                            </m:r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∈[1,</m:t>
                          </m:r>
                          <m:r>
                            <m:rPr>
                              <m:sty m:val="p"/>
                            </m:r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K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]</m:t>
                          </m:r>
                        </m:lim>
                      </m:limLow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sz="2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sz="2400" b="1" i="1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28" name="Content Placeholder 2">
                <a:extLst>
                  <a:ext uri="{FF2B5EF4-FFF2-40B4-BE49-F238E27FC236}">
                    <a16:creationId xmlns:a16="http://schemas.microsoft.com/office/drawing/2014/main" id="{B3FB06DD-9520-3D60-A017-DA529E5C05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6861" y="3157336"/>
                <a:ext cx="3637788" cy="796801"/>
              </a:xfrm>
              <a:prstGeom prst="rect">
                <a:avLst/>
              </a:prstGeom>
              <a:blipFill>
                <a:blip r:embed="rId9"/>
                <a:stretch>
                  <a:fillRect l="-348" t="-10938" r="-45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BEB6EB1E-8572-A7CD-59B7-92C2741D562E}"/>
              </a:ext>
            </a:extLst>
          </p:cNvPr>
          <p:cNvSpPr txBox="1">
            <a:spLocks/>
          </p:cNvSpPr>
          <p:nvPr/>
        </p:nvSpPr>
        <p:spPr>
          <a:xfrm>
            <a:off x="7725697" y="2588841"/>
            <a:ext cx="4153883" cy="5871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0" indent="-228590" algn="l" defTabSz="914361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70" indent="-228590" algn="l" defTabSz="914361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51" indent="-228590" algn="l" defTabSz="914361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32" indent="-228590" algn="l" defTabSz="914361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12" indent="-228590" algn="l" defTabSz="914361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93" indent="-228590" algn="l" defTabSz="914361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72" indent="-228590" algn="l" defTabSz="914361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53" indent="-228590" algn="l" defTabSz="914361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34" indent="-228590" algn="l" defTabSz="914361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Maximize the posterior!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D1F94B76-9387-9D42-218E-F5DBDB456F05}"/>
              </a:ext>
            </a:extLst>
          </p:cNvPr>
          <p:cNvSpPr txBox="1">
            <a:spLocks/>
          </p:cNvSpPr>
          <p:nvPr/>
        </p:nvSpPr>
        <p:spPr>
          <a:xfrm>
            <a:off x="7776862" y="4390866"/>
            <a:ext cx="4153883" cy="5871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0" indent="-228590" algn="l" defTabSz="914361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70" indent="-228590" algn="l" defTabSz="914361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51" indent="-228590" algn="l" defTabSz="914361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32" indent="-228590" algn="l" defTabSz="914361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12" indent="-228590" algn="l" defTabSz="914361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93" indent="-228590" algn="l" defTabSz="914361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72" indent="-228590" algn="l" defTabSz="914361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53" indent="-228590" algn="l" defTabSz="914361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34" indent="-228590" algn="l" defTabSz="914361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b="1" u="sng" dirty="0"/>
              <a:t>Asymmetric Loss</a:t>
            </a:r>
            <a:r>
              <a:rPr lang="en-US" sz="2400" dirty="0"/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Content Placeholder 2">
                <a:extLst>
                  <a:ext uri="{FF2B5EF4-FFF2-40B4-BE49-F238E27FC236}">
                    <a16:creationId xmlns:a16="http://schemas.microsoft.com/office/drawing/2014/main" id="{AAD3C298-4EDB-06E4-650F-A29BC4925A4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592301" y="5352340"/>
                <a:ext cx="4523001" cy="111755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590" indent="-228590" algn="l" defTabSz="914361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770" indent="-228590" algn="l" defTabSz="914361" rtl="0" eaLnBrk="1" latinLnBrk="0" hangingPunct="1">
                  <a:lnSpc>
                    <a:spcPct val="90000"/>
                  </a:lnSpc>
                  <a:spcBef>
                    <a:spcPts val="499"/>
                  </a:spcBef>
                  <a:buFont typeface="Arial" panose="020B0604020202020204" pitchFamily="34" charset="0"/>
                  <a:buChar char="•"/>
                  <a:defRPr sz="239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2951" indent="-228590" algn="l" defTabSz="914361" rtl="0" eaLnBrk="1" latinLnBrk="0" hangingPunct="1">
                  <a:lnSpc>
                    <a:spcPct val="90000"/>
                  </a:lnSpc>
                  <a:spcBef>
                    <a:spcPts val="499"/>
                  </a:spcBef>
                  <a:buFont typeface="Arial" panose="020B0604020202020204" pitchFamily="34" charset="0"/>
                  <a:buChar char="•"/>
                  <a:defRPr sz="199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132" indent="-228590" algn="l" defTabSz="914361" rtl="0" eaLnBrk="1" latinLnBrk="0" hangingPunct="1">
                  <a:lnSpc>
                    <a:spcPct val="90000"/>
                  </a:lnSpc>
                  <a:spcBef>
                    <a:spcPts val="499"/>
                  </a:spcBef>
                  <a:buFont typeface="Arial" panose="020B0604020202020204" pitchFamily="34" charset="0"/>
                  <a:buChar char="•"/>
                  <a:defRPr sz="179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312" indent="-228590" algn="l" defTabSz="914361" rtl="0" eaLnBrk="1" latinLnBrk="0" hangingPunct="1">
                  <a:lnSpc>
                    <a:spcPct val="90000"/>
                  </a:lnSpc>
                  <a:spcBef>
                    <a:spcPts val="499"/>
                  </a:spcBef>
                  <a:buFont typeface="Arial" panose="020B0604020202020204" pitchFamily="34" charset="0"/>
                  <a:buChar char="•"/>
                  <a:defRPr sz="179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493" indent="-228590" algn="l" defTabSz="914361" rtl="0" eaLnBrk="1" latinLnBrk="0" hangingPunct="1">
                  <a:lnSpc>
                    <a:spcPct val="90000"/>
                  </a:lnSpc>
                  <a:spcBef>
                    <a:spcPts val="499"/>
                  </a:spcBef>
                  <a:buFont typeface="Arial" panose="020B0604020202020204" pitchFamily="34" charset="0"/>
                  <a:buChar char="•"/>
                  <a:defRPr sz="179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672" indent="-228590" algn="l" defTabSz="914361" rtl="0" eaLnBrk="1" latinLnBrk="0" hangingPunct="1">
                  <a:lnSpc>
                    <a:spcPct val="90000"/>
                  </a:lnSpc>
                  <a:spcBef>
                    <a:spcPts val="499"/>
                  </a:spcBef>
                  <a:buFont typeface="Arial" panose="020B0604020202020204" pitchFamily="34" charset="0"/>
                  <a:buChar char="•"/>
                  <a:defRPr sz="179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853" indent="-228590" algn="l" defTabSz="914361" rtl="0" eaLnBrk="1" latinLnBrk="0" hangingPunct="1">
                  <a:lnSpc>
                    <a:spcPct val="90000"/>
                  </a:lnSpc>
                  <a:spcBef>
                    <a:spcPts val="499"/>
                  </a:spcBef>
                  <a:buFont typeface="Arial" panose="020B0604020202020204" pitchFamily="34" charset="0"/>
                  <a:buChar char="•"/>
                  <a:defRPr sz="179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034" indent="-228590" algn="l" defTabSz="914361" rtl="0" eaLnBrk="1" latinLnBrk="0" hangingPunct="1">
                  <a:lnSpc>
                    <a:spcPct val="90000"/>
                  </a:lnSpc>
                  <a:spcBef>
                    <a:spcPts val="499"/>
                  </a:spcBef>
                  <a:buFont typeface="Arial" panose="020B0604020202020204" pitchFamily="34" charset="0"/>
                  <a:buChar char="•"/>
                  <a:defRPr sz="179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i="1" dirty="0"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1" i="1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limLow>
                        <m:limLow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argm</m:t>
                          </m:r>
                          <m:r>
                            <m:rPr>
                              <m:sty m:val="p"/>
                            </m:r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in</m:t>
                          </m:r>
                        </m:e>
                        <m:lim>
                          <m:r>
                            <m:rPr>
                              <m:sty m:val="p"/>
                            </m:r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∈[1,</m:t>
                          </m:r>
                          <m:r>
                            <m:rPr>
                              <m:sty m:val="p"/>
                            </m:r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K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]</m:t>
                          </m:r>
                        </m:lim>
                      </m:limLow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23"/>
                            </m:r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K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m:rPr>
                                  <m:sty m:val="p"/>
                                </m:rPr>
                                <a:rPr lang="en-US" sz="2400" i="1">
                                  <a:latin typeface="Cambria Math" panose="02040503050406030204" pitchFamily="18" charset="0"/>
                                </a:rPr>
                                <m:t>z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n-US" sz="2400" b="1" i="1">
                              <a:latin typeface="Cambria Math" panose="02040503050406030204" pitchFamily="18" charset="0"/>
                            </a:rPr>
                            <m:t>p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sz="2400" b="1" i="1">
                              <a:latin typeface="Cambria Math" panose="02040503050406030204" pitchFamily="18" charset="0"/>
                            </a:rPr>
                            <m:t>Y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z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400" b="1" i="1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31" name="Content Placeholder 2">
                <a:extLst>
                  <a:ext uri="{FF2B5EF4-FFF2-40B4-BE49-F238E27FC236}">
                    <a16:creationId xmlns:a16="http://schemas.microsoft.com/office/drawing/2014/main" id="{AAD3C298-4EDB-06E4-650F-A29BC4925A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2301" y="5352340"/>
                <a:ext cx="4523001" cy="1117555"/>
              </a:xfrm>
              <a:prstGeom prst="rect">
                <a:avLst/>
              </a:prstGeom>
              <a:blipFill>
                <a:blip r:embed="rId10"/>
                <a:stretch>
                  <a:fillRect t="-108989" r="-3361" b="-1550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D69DCBB6-D5EA-A2CA-07B4-472ACA38F660}"/>
              </a:ext>
            </a:extLst>
          </p:cNvPr>
          <p:cNvSpPr txBox="1">
            <a:spLocks/>
          </p:cNvSpPr>
          <p:nvPr/>
        </p:nvSpPr>
        <p:spPr>
          <a:xfrm>
            <a:off x="7776861" y="4864965"/>
            <a:ext cx="4153883" cy="5871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0" indent="-228590" algn="l" defTabSz="914361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70" indent="-228590" algn="l" defTabSz="914361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51" indent="-228590" algn="l" defTabSz="914361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32" indent="-228590" algn="l" defTabSz="914361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12" indent="-228590" algn="l" defTabSz="914361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93" indent="-228590" algn="l" defTabSz="914361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72" indent="-228590" algn="l" defTabSz="914361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53" indent="-228590" algn="l" defTabSz="914361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34" indent="-228590" algn="l" defTabSz="914361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Minimize the risk!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374D534A-9629-C7AE-8055-35D96988475E}"/>
                  </a:ext>
                </a:extLst>
              </p:cNvPr>
              <p:cNvSpPr txBox="1"/>
              <p:nvPr/>
            </p:nvSpPr>
            <p:spPr>
              <a:xfrm>
                <a:off x="317520" y="5323472"/>
                <a:ext cx="6639871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solidFill>
                      <a:schemeClr val="tx1"/>
                    </a:solidFill>
                  </a:rPr>
                  <a:t>Loss of misclassifying a </a:t>
                </a:r>
                <a14:m>
                  <m:oMath xmlns:m="http://schemas.openxmlformats.org/officeDocument/2006/math">
                    <m:r>
                      <a:rPr lang="en-US" sz="2400" b="0" i="1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cow as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dirty="0" smtClean="0">
                        <a:latin typeface="Cambria Math" panose="02040503050406030204" pitchFamily="18" charset="0"/>
                      </a:rPr>
                      <m:t>z</m:t>
                    </m:r>
                    <m:r>
                      <a:rPr lang="en-US" sz="2400" b="0" i="0" dirty="0" smtClean="0">
                        <a:latin typeface="Cambria Math" panose="02040503050406030204" pitchFamily="18" charset="0"/>
                      </a:rPr>
                      <m:t>:=</m:t>
                    </m:r>
                    <m:r>
                      <a:rPr lang="en-US" sz="2400" b="0" i="1" dirty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b="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1" i="1">
                        <a:solidFill>
                          <a:schemeClr val="accent3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400" b="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: </a:t>
                </a:r>
                <a:endParaRPr lang="en-US" sz="24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374D534A-9629-C7AE-8055-35D9698847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520" y="5323472"/>
                <a:ext cx="6639871" cy="461665"/>
              </a:xfrm>
              <a:prstGeom prst="rect">
                <a:avLst/>
              </a:prstGeom>
              <a:blipFill>
                <a:blip r:embed="rId11"/>
                <a:stretch>
                  <a:fillRect l="-1336" t="-13514" b="-270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1ED4150-2E76-0340-14A8-505D765291D8}"/>
                  </a:ext>
                </a:extLst>
              </p:cNvPr>
              <p:cNvSpPr txBox="1"/>
              <p:nvPr/>
            </p:nvSpPr>
            <p:spPr>
              <a:xfrm>
                <a:off x="940904" y="5783079"/>
                <a:ext cx="2289331" cy="5628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800" b="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m:rPr>
                              <m:sty m:val="p"/>
                            </m:rP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z</m:t>
                          </m:r>
                        </m:sub>
                      </m:sSub>
                      <m:r>
                        <a:rPr lang="en-US" sz="2800" b="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2800" b="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800" b="0" i="1" dirty="0"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sz="2800" b="0" i="1" dirty="0" smtClean="0">
                          <a:latin typeface="Cambria Math" panose="02040503050406030204" pitchFamily="18" charset="0"/>
                        </a:rPr>
                        <m:t>z</m:t>
                      </m:r>
                      <m:r>
                        <a:rPr lang="en-US" sz="2800" b="0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1ED4150-2E76-0340-14A8-505D765291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904" y="5783079"/>
                <a:ext cx="2289331" cy="562846"/>
              </a:xfrm>
              <a:prstGeom prst="rect">
                <a:avLst/>
              </a:prstGeom>
              <a:blipFill>
                <a:blip r:embed="rId12"/>
                <a:stretch>
                  <a:fillRect l="-1099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10296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/>
      <p:bldP spid="29" grpId="0"/>
      <p:bldP spid="30" grpId="0"/>
      <p:bldP spid="31" grpId="0"/>
      <p:bldP spid="32" grpId="0"/>
      <p:bldP spid="33" grpId="0"/>
      <p:bldP spid="3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E9AD0B-5E5A-109D-0E7C-FEEAC5AF88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172E8-37F5-320D-C920-32346EE26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Softmax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0E60FA38-757E-F223-A6EB-6C9AFA79C1B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12421" y="1424540"/>
                <a:ext cx="11567160" cy="58714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590" indent="-228590" algn="l" defTabSz="914361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770" indent="-228590" algn="l" defTabSz="914361" rtl="0" eaLnBrk="1" latinLnBrk="0" hangingPunct="1">
                  <a:lnSpc>
                    <a:spcPct val="90000"/>
                  </a:lnSpc>
                  <a:spcBef>
                    <a:spcPts val="499"/>
                  </a:spcBef>
                  <a:buFont typeface="Arial" panose="020B0604020202020204" pitchFamily="34" charset="0"/>
                  <a:buChar char="•"/>
                  <a:defRPr sz="239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2951" indent="-228590" algn="l" defTabSz="914361" rtl="0" eaLnBrk="1" latinLnBrk="0" hangingPunct="1">
                  <a:lnSpc>
                    <a:spcPct val="90000"/>
                  </a:lnSpc>
                  <a:spcBef>
                    <a:spcPts val="499"/>
                  </a:spcBef>
                  <a:buFont typeface="Arial" panose="020B0604020202020204" pitchFamily="34" charset="0"/>
                  <a:buChar char="•"/>
                  <a:defRPr sz="199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132" indent="-228590" algn="l" defTabSz="914361" rtl="0" eaLnBrk="1" latinLnBrk="0" hangingPunct="1">
                  <a:lnSpc>
                    <a:spcPct val="90000"/>
                  </a:lnSpc>
                  <a:spcBef>
                    <a:spcPts val="499"/>
                  </a:spcBef>
                  <a:buFont typeface="Arial" panose="020B0604020202020204" pitchFamily="34" charset="0"/>
                  <a:buChar char="•"/>
                  <a:defRPr sz="179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312" indent="-228590" algn="l" defTabSz="914361" rtl="0" eaLnBrk="1" latinLnBrk="0" hangingPunct="1">
                  <a:lnSpc>
                    <a:spcPct val="90000"/>
                  </a:lnSpc>
                  <a:spcBef>
                    <a:spcPts val="499"/>
                  </a:spcBef>
                  <a:buFont typeface="Arial" panose="020B0604020202020204" pitchFamily="34" charset="0"/>
                  <a:buChar char="•"/>
                  <a:defRPr sz="179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493" indent="-228590" algn="l" defTabSz="914361" rtl="0" eaLnBrk="1" latinLnBrk="0" hangingPunct="1">
                  <a:lnSpc>
                    <a:spcPct val="90000"/>
                  </a:lnSpc>
                  <a:spcBef>
                    <a:spcPts val="499"/>
                  </a:spcBef>
                  <a:buFont typeface="Arial" panose="020B0604020202020204" pitchFamily="34" charset="0"/>
                  <a:buChar char="•"/>
                  <a:defRPr sz="179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672" indent="-228590" algn="l" defTabSz="914361" rtl="0" eaLnBrk="1" latinLnBrk="0" hangingPunct="1">
                  <a:lnSpc>
                    <a:spcPct val="90000"/>
                  </a:lnSpc>
                  <a:spcBef>
                    <a:spcPts val="499"/>
                  </a:spcBef>
                  <a:buFont typeface="Arial" panose="020B0604020202020204" pitchFamily="34" charset="0"/>
                  <a:buChar char="•"/>
                  <a:defRPr sz="179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853" indent="-228590" algn="l" defTabSz="914361" rtl="0" eaLnBrk="1" latinLnBrk="0" hangingPunct="1">
                  <a:lnSpc>
                    <a:spcPct val="90000"/>
                  </a:lnSpc>
                  <a:spcBef>
                    <a:spcPts val="499"/>
                  </a:spcBef>
                  <a:buFont typeface="Arial" panose="020B0604020202020204" pitchFamily="34" charset="0"/>
                  <a:buChar char="•"/>
                  <a:defRPr sz="179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034" indent="-228590" algn="l" defTabSz="914361" rtl="0" eaLnBrk="1" latinLnBrk="0" hangingPunct="1">
                  <a:lnSpc>
                    <a:spcPct val="90000"/>
                  </a:lnSpc>
                  <a:spcBef>
                    <a:spcPts val="499"/>
                  </a:spcBef>
                  <a:buFont typeface="Arial" panose="020B0604020202020204" pitchFamily="34" charset="0"/>
                  <a:buChar char="•"/>
                  <a:defRPr sz="179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dirty="0">
                    <a:solidFill>
                      <a:schemeClr val="tx1"/>
                    </a:solidFill>
                  </a:rPr>
                  <a:t>Now how do we estimate</a:t>
                </a:r>
                <a:r>
                  <a:rPr lang="en-US" b="1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1" i="1">
                        <a:solidFill>
                          <a:schemeClr val="accent3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in the multi-class case?</a:t>
                </a:r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0E60FA38-757E-F223-A6EB-6C9AFA79C1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421" y="1424540"/>
                <a:ext cx="11567160" cy="587140"/>
              </a:xfrm>
              <a:prstGeom prst="rect">
                <a:avLst/>
              </a:prstGeom>
              <a:blipFill>
                <a:blip r:embed="rId2"/>
                <a:stretch>
                  <a:fillRect l="-1096" t="-19149" b="-106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263494E-FD46-2FB6-0956-B00A3024E825}"/>
              </a:ext>
            </a:extLst>
          </p:cNvPr>
          <p:cNvSpPr txBox="1">
            <a:spLocks/>
          </p:cNvSpPr>
          <p:nvPr/>
        </p:nvSpPr>
        <p:spPr>
          <a:xfrm>
            <a:off x="312420" y="2011680"/>
            <a:ext cx="11567160" cy="10424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0" indent="-228590" algn="l" defTabSz="914361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70" indent="-228590" algn="l" defTabSz="914361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51" indent="-228590" algn="l" defTabSz="914361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32" indent="-228590" algn="l" defTabSz="914361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12" indent="-228590" algn="l" defTabSz="914361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93" indent="-228590" algn="l" defTabSz="914361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72" indent="-228590" algn="l" defTabSz="914361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53" indent="-228590" algn="l" defTabSz="914361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34" indent="-228590" algn="l" defTabSz="914361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ym typeface="Wingdings" pitchFamily="2" charset="2"/>
              </a:rPr>
              <a:t>When discussing binary classification, we said the log-odds of a binary event are often approximately linear in the features: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0471664-7446-A51C-B196-BC6450A79BFF}"/>
                  </a:ext>
                </a:extLst>
              </p:cNvPr>
              <p:cNvSpPr txBox="1"/>
              <p:nvPr/>
            </p:nvSpPr>
            <p:spPr>
              <a:xfrm>
                <a:off x="808383" y="3054114"/>
                <a:ext cx="4178145" cy="9894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log</m:t>
                      </m:r>
                      <m:f>
                        <m:fPr>
                          <m:ctrlP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800" b="1" i="1">
                              <a:latin typeface="Cambria Math" panose="02040503050406030204" pitchFamily="18" charset="0"/>
                            </a:rPr>
                            <m:t>p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sz="2800" b="1" i="1">
                              <a:latin typeface="Cambria Math" panose="02040503050406030204" pitchFamily="18" charset="0"/>
                            </a:rPr>
                            <m:t>Y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=1|</m:t>
                          </m:r>
                          <m:r>
                            <a:rPr lang="en-US" sz="2800" b="1" i="1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2800" b="1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  <m: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800" b="1" i="1">
                              <a:latin typeface="Cambria Math" panose="02040503050406030204" pitchFamily="18" charset="0"/>
                            </a:rPr>
                            <m:t>p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sz="2800" b="1" i="1">
                              <a:latin typeface="Cambria Math" panose="02040503050406030204" pitchFamily="18" charset="0"/>
                            </a:rPr>
                            <m:t>Y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=0|</m:t>
                          </m:r>
                          <m:r>
                            <a:rPr lang="en-US" sz="2800" b="1" i="1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2800" b="1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sz="2800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800" b="1" i="1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800" b="1" i="1" smtClean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0471664-7446-A51C-B196-BC6450A79B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383" y="3054114"/>
                <a:ext cx="4178145" cy="989438"/>
              </a:xfrm>
              <a:prstGeom prst="rect">
                <a:avLst/>
              </a:prstGeom>
              <a:blipFill>
                <a:blip r:embed="rId3"/>
                <a:stretch>
                  <a:fillRect r="-303" b="-101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393E157-70AA-6DD9-F1E3-F4C204E860D3}"/>
              </a:ext>
            </a:extLst>
          </p:cNvPr>
          <p:cNvSpPr txBox="1">
            <a:spLocks/>
          </p:cNvSpPr>
          <p:nvPr/>
        </p:nvSpPr>
        <p:spPr>
          <a:xfrm>
            <a:off x="312420" y="4325104"/>
            <a:ext cx="11567160" cy="10424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0" indent="-228590" algn="l" defTabSz="914361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70" indent="-228590" algn="l" defTabSz="914361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51" indent="-228590" algn="l" defTabSz="914361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32" indent="-228590" algn="l" defTabSz="914361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12" indent="-228590" algn="l" defTabSz="914361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93" indent="-228590" algn="l" defTabSz="914361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72" indent="-228590" algn="l" defTabSz="914361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53" indent="-228590" algn="l" defTabSz="914361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34" indent="-228590" algn="l" defTabSz="914361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ym typeface="Wingdings" pitchFamily="2" charset="2"/>
              </a:rPr>
              <a:t>Effectively, we assume the log-odds of the positive (real) class relative to the negative (cake) class are linear.</a:t>
            </a:r>
          </a:p>
        </p:txBody>
      </p:sp>
    </p:spTree>
    <p:extLst>
      <p:ext uri="{BB962C8B-B14F-4D97-AF65-F5344CB8AC3E}">
        <p14:creationId xmlns:p14="http://schemas.microsoft.com/office/powerpoint/2010/main" val="1801568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183BF6-7A78-94A2-69A0-AB80CD8A08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20678A04-33F5-1D92-E3BF-37D9A1F4A0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421" y="268441"/>
            <a:ext cx="11567160" cy="1042435"/>
          </a:xfrm>
        </p:spPr>
        <p:txBody>
          <a:bodyPr/>
          <a:lstStyle/>
          <a:p>
            <a:r>
              <a:rPr lang="en-US" dirty="0"/>
              <a:t>The Softmax Function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9C16693C-6448-6847-AFCE-5FE8A21ED91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12421" y="1424540"/>
                <a:ext cx="11567160" cy="58714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590" indent="-228590" algn="l" defTabSz="914361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770" indent="-228590" algn="l" defTabSz="914361" rtl="0" eaLnBrk="1" latinLnBrk="0" hangingPunct="1">
                  <a:lnSpc>
                    <a:spcPct val="90000"/>
                  </a:lnSpc>
                  <a:spcBef>
                    <a:spcPts val="499"/>
                  </a:spcBef>
                  <a:buFont typeface="Arial" panose="020B0604020202020204" pitchFamily="34" charset="0"/>
                  <a:buChar char="•"/>
                  <a:defRPr sz="239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2951" indent="-228590" algn="l" defTabSz="914361" rtl="0" eaLnBrk="1" latinLnBrk="0" hangingPunct="1">
                  <a:lnSpc>
                    <a:spcPct val="90000"/>
                  </a:lnSpc>
                  <a:spcBef>
                    <a:spcPts val="499"/>
                  </a:spcBef>
                  <a:buFont typeface="Arial" panose="020B0604020202020204" pitchFamily="34" charset="0"/>
                  <a:buChar char="•"/>
                  <a:defRPr sz="199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132" indent="-228590" algn="l" defTabSz="914361" rtl="0" eaLnBrk="1" latinLnBrk="0" hangingPunct="1">
                  <a:lnSpc>
                    <a:spcPct val="90000"/>
                  </a:lnSpc>
                  <a:spcBef>
                    <a:spcPts val="499"/>
                  </a:spcBef>
                  <a:buFont typeface="Arial" panose="020B0604020202020204" pitchFamily="34" charset="0"/>
                  <a:buChar char="•"/>
                  <a:defRPr sz="179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312" indent="-228590" algn="l" defTabSz="914361" rtl="0" eaLnBrk="1" latinLnBrk="0" hangingPunct="1">
                  <a:lnSpc>
                    <a:spcPct val="90000"/>
                  </a:lnSpc>
                  <a:spcBef>
                    <a:spcPts val="499"/>
                  </a:spcBef>
                  <a:buFont typeface="Arial" panose="020B0604020202020204" pitchFamily="34" charset="0"/>
                  <a:buChar char="•"/>
                  <a:defRPr sz="179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493" indent="-228590" algn="l" defTabSz="914361" rtl="0" eaLnBrk="1" latinLnBrk="0" hangingPunct="1">
                  <a:lnSpc>
                    <a:spcPct val="90000"/>
                  </a:lnSpc>
                  <a:spcBef>
                    <a:spcPts val="499"/>
                  </a:spcBef>
                  <a:buFont typeface="Arial" panose="020B0604020202020204" pitchFamily="34" charset="0"/>
                  <a:buChar char="•"/>
                  <a:defRPr sz="179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672" indent="-228590" algn="l" defTabSz="914361" rtl="0" eaLnBrk="1" latinLnBrk="0" hangingPunct="1">
                  <a:lnSpc>
                    <a:spcPct val="90000"/>
                  </a:lnSpc>
                  <a:spcBef>
                    <a:spcPts val="499"/>
                  </a:spcBef>
                  <a:buFont typeface="Arial" panose="020B0604020202020204" pitchFamily="34" charset="0"/>
                  <a:buChar char="•"/>
                  <a:defRPr sz="179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853" indent="-228590" algn="l" defTabSz="914361" rtl="0" eaLnBrk="1" latinLnBrk="0" hangingPunct="1">
                  <a:lnSpc>
                    <a:spcPct val="90000"/>
                  </a:lnSpc>
                  <a:spcBef>
                    <a:spcPts val="499"/>
                  </a:spcBef>
                  <a:buFont typeface="Arial" panose="020B0604020202020204" pitchFamily="34" charset="0"/>
                  <a:buChar char="•"/>
                  <a:defRPr sz="179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034" indent="-228590" algn="l" defTabSz="914361" rtl="0" eaLnBrk="1" latinLnBrk="0" hangingPunct="1">
                  <a:lnSpc>
                    <a:spcPct val="90000"/>
                  </a:lnSpc>
                  <a:spcBef>
                    <a:spcPts val="499"/>
                  </a:spcBef>
                  <a:buFont typeface="Arial" panose="020B0604020202020204" pitchFamily="34" charset="0"/>
                  <a:buChar char="•"/>
                  <a:defRPr sz="179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dirty="0">
                    <a:solidFill>
                      <a:schemeClr val="tx1"/>
                    </a:solidFill>
                  </a:rPr>
                  <a:t>Now how do we estimate</a:t>
                </a:r>
                <a:r>
                  <a:rPr lang="en-US" b="1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1" i="1">
                        <a:solidFill>
                          <a:schemeClr val="accent3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in the multi-class case?</a:t>
                </a:r>
              </a:p>
            </p:txBody>
          </p:sp>
        </mc:Choice>
        <mc:Fallback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9C16693C-6448-6847-AFCE-5FE8A21ED9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421" y="1424540"/>
                <a:ext cx="11567160" cy="587140"/>
              </a:xfrm>
              <a:prstGeom prst="rect">
                <a:avLst/>
              </a:prstGeom>
              <a:blipFill>
                <a:blip r:embed="rId2"/>
                <a:stretch>
                  <a:fillRect l="-1096" t="-19149" b="-106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Content Placeholder 2">
                <a:extLst>
                  <a:ext uri="{FF2B5EF4-FFF2-40B4-BE49-F238E27FC236}">
                    <a16:creationId xmlns:a16="http://schemas.microsoft.com/office/drawing/2014/main" id="{A9D3D7F3-990E-1475-2FB2-58E7538E335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12420" y="2011680"/>
                <a:ext cx="11567160" cy="104243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590" indent="-228590" algn="l" defTabSz="914361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770" indent="-228590" algn="l" defTabSz="914361" rtl="0" eaLnBrk="1" latinLnBrk="0" hangingPunct="1">
                  <a:lnSpc>
                    <a:spcPct val="90000"/>
                  </a:lnSpc>
                  <a:spcBef>
                    <a:spcPts val="499"/>
                  </a:spcBef>
                  <a:buFont typeface="Arial" panose="020B0604020202020204" pitchFamily="34" charset="0"/>
                  <a:buChar char="•"/>
                  <a:defRPr sz="239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2951" indent="-228590" algn="l" defTabSz="914361" rtl="0" eaLnBrk="1" latinLnBrk="0" hangingPunct="1">
                  <a:lnSpc>
                    <a:spcPct val="90000"/>
                  </a:lnSpc>
                  <a:spcBef>
                    <a:spcPts val="499"/>
                  </a:spcBef>
                  <a:buFont typeface="Arial" panose="020B0604020202020204" pitchFamily="34" charset="0"/>
                  <a:buChar char="•"/>
                  <a:defRPr sz="199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132" indent="-228590" algn="l" defTabSz="914361" rtl="0" eaLnBrk="1" latinLnBrk="0" hangingPunct="1">
                  <a:lnSpc>
                    <a:spcPct val="90000"/>
                  </a:lnSpc>
                  <a:spcBef>
                    <a:spcPts val="499"/>
                  </a:spcBef>
                  <a:buFont typeface="Arial" panose="020B0604020202020204" pitchFamily="34" charset="0"/>
                  <a:buChar char="•"/>
                  <a:defRPr sz="179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312" indent="-228590" algn="l" defTabSz="914361" rtl="0" eaLnBrk="1" latinLnBrk="0" hangingPunct="1">
                  <a:lnSpc>
                    <a:spcPct val="90000"/>
                  </a:lnSpc>
                  <a:spcBef>
                    <a:spcPts val="499"/>
                  </a:spcBef>
                  <a:buFont typeface="Arial" panose="020B0604020202020204" pitchFamily="34" charset="0"/>
                  <a:buChar char="•"/>
                  <a:defRPr sz="179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493" indent="-228590" algn="l" defTabSz="914361" rtl="0" eaLnBrk="1" latinLnBrk="0" hangingPunct="1">
                  <a:lnSpc>
                    <a:spcPct val="90000"/>
                  </a:lnSpc>
                  <a:spcBef>
                    <a:spcPts val="499"/>
                  </a:spcBef>
                  <a:buFont typeface="Arial" panose="020B0604020202020204" pitchFamily="34" charset="0"/>
                  <a:buChar char="•"/>
                  <a:defRPr sz="179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672" indent="-228590" algn="l" defTabSz="914361" rtl="0" eaLnBrk="1" latinLnBrk="0" hangingPunct="1">
                  <a:lnSpc>
                    <a:spcPct val="90000"/>
                  </a:lnSpc>
                  <a:spcBef>
                    <a:spcPts val="499"/>
                  </a:spcBef>
                  <a:buFont typeface="Arial" panose="020B0604020202020204" pitchFamily="34" charset="0"/>
                  <a:buChar char="•"/>
                  <a:defRPr sz="179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853" indent="-228590" algn="l" defTabSz="914361" rtl="0" eaLnBrk="1" latinLnBrk="0" hangingPunct="1">
                  <a:lnSpc>
                    <a:spcPct val="90000"/>
                  </a:lnSpc>
                  <a:spcBef>
                    <a:spcPts val="499"/>
                  </a:spcBef>
                  <a:buFont typeface="Arial" panose="020B0604020202020204" pitchFamily="34" charset="0"/>
                  <a:buChar char="•"/>
                  <a:defRPr sz="179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034" indent="-228590" algn="l" defTabSz="914361" rtl="0" eaLnBrk="1" latinLnBrk="0" hangingPunct="1">
                  <a:lnSpc>
                    <a:spcPct val="90000"/>
                  </a:lnSpc>
                  <a:spcBef>
                    <a:spcPts val="499"/>
                  </a:spcBef>
                  <a:buFont typeface="Arial" panose="020B0604020202020204" pitchFamily="34" charset="0"/>
                  <a:buChar char="•"/>
                  <a:defRPr sz="179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dirty="0">
                    <a:sym typeface="Wingdings" pitchFamily="2" charset="2"/>
                  </a:rPr>
                  <a:t>Let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>
                        <a:latin typeface="Cambria Math" panose="02040503050406030204" pitchFamily="18" charset="0"/>
                      </a:rPr>
                      <m:t>K</m:t>
                    </m:r>
                  </m:oMath>
                </a14:m>
                <a:r>
                  <a:rPr lang="en-US" dirty="0">
                    <a:sym typeface="Wingdings" pitchFamily="2" charset="2"/>
                  </a:rPr>
                  <a:t> be a reference class and consider the log-odds of each class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>
                        <a:latin typeface="Cambria Math" panose="02040503050406030204" pitchFamily="18" charset="0"/>
                        <a:sym typeface="Wingdings" pitchFamily="2" charset="2"/>
                      </a:rPr>
                      <m:t>k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∈[1,</m:t>
                    </m:r>
                    <m:r>
                      <m:rPr>
                        <m:sty m:val="p"/>
                      </m:rPr>
                      <a:rPr lang="en-US" i="1">
                        <a:latin typeface="Cambria Math" panose="02040503050406030204" pitchFamily="18" charset="0"/>
                      </a:rPr>
                      <m:t>K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−1]</m:t>
                    </m:r>
                  </m:oMath>
                </a14:m>
                <a:r>
                  <a:rPr lang="en-US" dirty="0">
                    <a:sym typeface="Wingdings" pitchFamily="2" charset="2"/>
                  </a:rPr>
                  <a:t> relative to this reference:</a:t>
                </a:r>
              </a:p>
            </p:txBody>
          </p:sp>
        </mc:Choice>
        <mc:Fallback>
          <p:sp>
            <p:nvSpPr>
              <p:cNvPr id="15" name="Content Placeholder 2">
                <a:extLst>
                  <a:ext uri="{FF2B5EF4-FFF2-40B4-BE49-F238E27FC236}">
                    <a16:creationId xmlns:a16="http://schemas.microsoft.com/office/drawing/2014/main" id="{A9D3D7F3-990E-1475-2FB2-58E7538E33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420" y="2011680"/>
                <a:ext cx="11567160" cy="1042434"/>
              </a:xfrm>
              <a:prstGeom prst="rect">
                <a:avLst/>
              </a:prstGeom>
              <a:blipFill>
                <a:blip r:embed="rId3"/>
                <a:stretch>
                  <a:fillRect l="-1096" t="-108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CC6B2CF-B143-8CD3-7AFB-383F7A91AC45}"/>
                  </a:ext>
                </a:extLst>
              </p:cNvPr>
              <p:cNvSpPr txBox="1"/>
              <p:nvPr/>
            </p:nvSpPr>
            <p:spPr>
              <a:xfrm>
                <a:off x="808383" y="3190041"/>
                <a:ext cx="4405788" cy="9894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log</m:t>
                      </m:r>
                      <m:f>
                        <m:fPr>
                          <m:ctrlP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800" b="1" i="1">
                              <a:latin typeface="Cambria Math" panose="02040503050406030204" pitchFamily="18" charset="0"/>
                            </a:rPr>
                            <m:t>p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sz="2800" b="1" i="1">
                              <a:latin typeface="Cambria Math" panose="02040503050406030204" pitchFamily="18" charset="0"/>
                            </a:rPr>
                            <m:t>Y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k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800" b="1" i="1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2800" b="1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  <m:r>
                            <a:rPr lang="en-US" sz="2800" b="1" i="1" baseline="-2500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800" b="1" i="1">
                              <a:latin typeface="Cambria Math" panose="02040503050406030204" pitchFamily="18" charset="0"/>
                            </a:rPr>
                            <m:t>p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sz="2800" b="1" i="1">
                              <a:latin typeface="Cambria Math" panose="02040503050406030204" pitchFamily="18" charset="0"/>
                            </a:rPr>
                            <m:t>Y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K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800" b="1" i="1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2800" b="1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  <m:r>
                            <a:rPr lang="en-US" sz="2800" b="1" i="1" baseline="-2500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𝑲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  <m:r>
                            <a:rPr lang="en-US" sz="2800" b="1" i="1" baseline="-2500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  <m:sup>
                          <m:r>
                            <a:rPr lang="en-US" sz="2800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800" b="1" i="1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800" b="1" i="1" smtClean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CC6B2CF-B143-8CD3-7AFB-383F7A91AC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383" y="3190041"/>
                <a:ext cx="4405788" cy="989438"/>
              </a:xfrm>
              <a:prstGeom prst="rect">
                <a:avLst/>
              </a:prstGeom>
              <a:blipFill>
                <a:blip r:embed="rId4"/>
                <a:stretch>
                  <a:fillRect l="-1149" r="-1724" b="-101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2863D80-1CA6-1B50-6D69-C0A527FD97F2}"/>
                  </a:ext>
                </a:extLst>
              </p:cNvPr>
              <p:cNvSpPr txBox="1"/>
              <p:nvPr/>
            </p:nvSpPr>
            <p:spPr>
              <a:xfrm>
                <a:off x="6095999" y="3072131"/>
                <a:ext cx="5287617" cy="12280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1" i="1"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lang="en-US" sz="2800" b="1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2800" b="1" i="1"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sz="28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800" b="1" i="1" smtClean="0">
                          <a:latin typeface="Cambria Math" panose="02040503050406030204" pitchFamily="18" charset="0"/>
                        </a:rPr>
                        <m:t>k</m:t>
                      </m:r>
                      <m:r>
                        <a:rPr lang="en-US" sz="2800" b="1" i="1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sz="2800" b="1" i="1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800" b="1" i="1">
                          <a:latin typeface="Cambria Math" panose="02040503050406030204" pitchFamily="18" charset="0"/>
                        </a:rPr>
                        <m:t>;</m:t>
                      </m:r>
                      <m:r>
                        <a:rPr lang="en-US" sz="2800" b="1" i="1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en-US" sz="2800" b="1" i="1" baseline="-25000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en-US" sz="2800" b="1" i="1">
                          <a:latin typeface="Cambria Math" panose="02040503050406030204" pitchFamily="18" charset="0"/>
                        </a:rPr>
                        <m:t>) </m:t>
                      </m:r>
                      <m:r>
                        <a:rPr lang="en-US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sSup>
                                <m:sSupPr>
                                  <m:ctrlPr>
                                    <a:rPr lang="en-US" sz="2800" i="1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1" i="1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800" b="1" i="1" baseline="-25000" smtClean="0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</a:rPr>
                                    <m:t>k</m:t>
                                  </m:r>
                                </m:e>
                                <m:sup>
                                  <m:r>
                                    <a:rPr lang="en-US" sz="2800" i="1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2800" b="1" i="1">
                                  <a:solidFill>
                                    <a:schemeClr val="accent3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sup>
                          </m:sSup>
                        </m:num>
                        <m:den>
                          <m: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nary>
                            <m:naryPr>
                              <m:chr m:val="∑"/>
                              <m:limLoc m:val="subSup"/>
                              <m:ctrlPr>
                                <a:rPr lang="en-US" sz="2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sty m:val="p"/>
                                  <m:brk m:alnAt="25"/>
                                </m:rPr>
                                <a:rPr lang="en-US" sz="2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j</m:t>
                              </m:r>
                              <m:r>
                                <a:rPr lang="en-US" sz="2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en-US" sz="2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K</m:t>
                              </m:r>
                              <m:r>
                                <a:rPr lang="en-US" sz="2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  <m:t>e</m:t>
                                  </m:r>
                                </m:e>
                                <m:sup>
                                  <m:sSup>
                                    <m:sSupPr>
                                      <m:ctrlPr>
                                        <a:rPr lang="en-US" sz="2800" i="1">
                                          <a:solidFill>
                                            <a:schemeClr val="accent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800" b="1" i="1">
                                          <a:solidFill>
                                            <a:schemeClr val="accent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𝒘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sz="2800" b="1" i="1" baseline="-25000" smtClean="0">
                                          <a:solidFill>
                                            <a:schemeClr val="accent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j</m:t>
                                      </m:r>
                                    </m:e>
                                    <m:sup>
                                      <m:r>
                                        <a:rPr lang="en-US" sz="2800" i="1">
                                          <a:solidFill>
                                            <a:schemeClr val="accent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r>
                                    <a:rPr lang="en-US" sz="2800" b="1" i="1">
                                      <a:solidFill>
                                        <a:schemeClr val="accent3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2863D80-1CA6-1B50-6D69-C0A527FD97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5999" y="3072131"/>
                <a:ext cx="5287617" cy="1228028"/>
              </a:xfrm>
              <a:prstGeom prst="rect">
                <a:avLst/>
              </a:prstGeom>
              <a:blipFill>
                <a:blip r:embed="rId5"/>
                <a:stretch>
                  <a:fillRect t="-3061" b="-765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F9E62A1-CB13-F812-A89A-485F5A5702FA}"/>
                  </a:ext>
                </a:extLst>
              </p:cNvPr>
              <p:cNvSpPr txBox="1"/>
              <p:nvPr/>
            </p:nvSpPr>
            <p:spPr>
              <a:xfrm>
                <a:off x="5428482" y="3469316"/>
                <a:ext cx="36708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≡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F9E62A1-CB13-F812-A89A-485F5A5702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8482" y="3469316"/>
                <a:ext cx="367088" cy="430887"/>
              </a:xfrm>
              <a:prstGeom prst="rect">
                <a:avLst/>
              </a:prstGeom>
              <a:blipFill>
                <a:blip r:embed="rId6"/>
                <a:stretch>
                  <a:fillRect l="-13333" r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7B1845E-DC53-C695-73D4-C4043D87A01B}"/>
                  </a:ext>
                </a:extLst>
              </p:cNvPr>
              <p:cNvSpPr txBox="1"/>
              <p:nvPr/>
            </p:nvSpPr>
            <p:spPr>
              <a:xfrm>
                <a:off x="6095999" y="5415263"/>
                <a:ext cx="5287617" cy="12280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1" i="1"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lang="en-US" sz="2800" b="1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2800" b="1" i="1"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sz="28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800" b="1" i="1" smtClean="0">
                          <a:latin typeface="Cambria Math" panose="02040503050406030204" pitchFamily="18" charset="0"/>
                        </a:rPr>
                        <m:t>k</m:t>
                      </m:r>
                      <m:r>
                        <a:rPr lang="en-US" sz="2800" b="1" i="1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sz="2800" b="1" i="1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800" b="1" i="1">
                          <a:latin typeface="Cambria Math" panose="02040503050406030204" pitchFamily="18" charset="0"/>
                        </a:rPr>
                        <m:t>;</m:t>
                      </m:r>
                      <m:r>
                        <a:rPr lang="en-US" sz="2800" b="1" i="1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en-US" sz="2800" b="1" i="1" baseline="-25000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en-US" sz="2800" b="1" i="1">
                          <a:latin typeface="Cambria Math" panose="02040503050406030204" pitchFamily="18" charset="0"/>
                        </a:rPr>
                        <m:t>) </m:t>
                      </m:r>
                      <m:r>
                        <a:rPr lang="en-US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sSup>
                                <m:sSupPr>
                                  <m:ctrlPr>
                                    <a:rPr lang="en-US" sz="2800" i="1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1" i="1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  <m:r>
                                    <a:rPr lang="en-US" sz="2800" b="1" i="1" baseline="-25000" smtClean="0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en-US" sz="2800" i="1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2800" b="1" i="1">
                                  <a:solidFill>
                                    <a:schemeClr val="accent3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ctrlPr>
                                <a:rPr lang="en-US" sz="2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sty m:val="p"/>
                                  <m:brk m:alnAt="25"/>
                                </m:rPr>
                                <a:rPr lang="en-US" sz="2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j</m:t>
                              </m:r>
                              <m:r>
                                <a:rPr lang="en-US" sz="2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en-US" sz="2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K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  <m:t>e</m:t>
                                  </m:r>
                                </m:e>
                                <m:sup>
                                  <m:sSup>
                                    <m:sSupPr>
                                      <m:ctrlPr>
                                        <a:rPr lang="en-US" sz="2800" i="1">
                                          <a:solidFill>
                                            <a:schemeClr val="accent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800" b="1" i="1">
                                          <a:solidFill>
                                            <a:schemeClr val="accent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𝒘</m:t>
                                      </m:r>
                                      <m:r>
                                        <a:rPr lang="en-US" sz="2800" b="1" i="1" baseline="-25000" smtClean="0">
                                          <a:solidFill>
                                            <a:schemeClr val="accent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𝒋</m:t>
                                      </m:r>
                                    </m:e>
                                    <m:sup>
                                      <m:r>
                                        <a:rPr lang="en-US" sz="2800" i="1">
                                          <a:solidFill>
                                            <a:schemeClr val="accent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r>
                                    <a:rPr lang="en-US" sz="2800" b="1" i="1">
                                      <a:solidFill>
                                        <a:schemeClr val="accent3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7B1845E-DC53-C695-73D4-C4043D87A0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5999" y="5415263"/>
                <a:ext cx="5287617" cy="1228028"/>
              </a:xfrm>
              <a:prstGeom prst="rect">
                <a:avLst/>
              </a:prstGeom>
              <a:blipFill>
                <a:blip r:embed="rId7"/>
                <a:stretch>
                  <a:fillRect t="-4082" b="-765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4BA4899-1986-C3B9-A221-6517DE38E3A5}"/>
              </a:ext>
            </a:extLst>
          </p:cNvPr>
          <p:cNvCxnSpPr>
            <a:stCxn id="17" idx="2"/>
            <a:endCxn id="19" idx="0"/>
          </p:cNvCxnSpPr>
          <p:nvPr/>
        </p:nvCxnSpPr>
        <p:spPr>
          <a:xfrm>
            <a:off x="8739808" y="4300159"/>
            <a:ext cx="0" cy="111510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Content Placeholder 2">
                <a:extLst>
                  <a:ext uri="{FF2B5EF4-FFF2-40B4-BE49-F238E27FC236}">
                    <a16:creationId xmlns:a16="http://schemas.microsoft.com/office/drawing/2014/main" id="{5BCCC59B-8D7C-C4B3-E1A1-C30D3E9DB9E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954120" y="4417342"/>
                <a:ext cx="1914516" cy="82700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590" indent="-228590" algn="l" defTabSz="914361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770" indent="-228590" algn="l" defTabSz="914361" rtl="0" eaLnBrk="1" latinLnBrk="0" hangingPunct="1">
                  <a:lnSpc>
                    <a:spcPct val="90000"/>
                  </a:lnSpc>
                  <a:spcBef>
                    <a:spcPts val="499"/>
                  </a:spcBef>
                  <a:buFont typeface="Arial" panose="020B0604020202020204" pitchFamily="34" charset="0"/>
                  <a:buChar char="•"/>
                  <a:defRPr sz="239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2951" indent="-228590" algn="l" defTabSz="914361" rtl="0" eaLnBrk="1" latinLnBrk="0" hangingPunct="1">
                  <a:lnSpc>
                    <a:spcPct val="90000"/>
                  </a:lnSpc>
                  <a:spcBef>
                    <a:spcPts val="499"/>
                  </a:spcBef>
                  <a:buFont typeface="Arial" panose="020B0604020202020204" pitchFamily="34" charset="0"/>
                  <a:buChar char="•"/>
                  <a:defRPr sz="199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132" indent="-228590" algn="l" defTabSz="914361" rtl="0" eaLnBrk="1" latinLnBrk="0" hangingPunct="1">
                  <a:lnSpc>
                    <a:spcPct val="90000"/>
                  </a:lnSpc>
                  <a:spcBef>
                    <a:spcPts val="499"/>
                  </a:spcBef>
                  <a:buFont typeface="Arial" panose="020B0604020202020204" pitchFamily="34" charset="0"/>
                  <a:buChar char="•"/>
                  <a:defRPr sz="179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312" indent="-228590" algn="l" defTabSz="914361" rtl="0" eaLnBrk="1" latinLnBrk="0" hangingPunct="1">
                  <a:lnSpc>
                    <a:spcPct val="90000"/>
                  </a:lnSpc>
                  <a:spcBef>
                    <a:spcPts val="499"/>
                  </a:spcBef>
                  <a:buFont typeface="Arial" panose="020B0604020202020204" pitchFamily="34" charset="0"/>
                  <a:buChar char="•"/>
                  <a:defRPr sz="179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493" indent="-228590" algn="l" defTabSz="914361" rtl="0" eaLnBrk="1" latinLnBrk="0" hangingPunct="1">
                  <a:lnSpc>
                    <a:spcPct val="90000"/>
                  </a:lnSpc>
                  <a:spcBef>
                    <a:spcPts val="499"/>
                  </a:spcBef>
                  <a:buFont typeface="Arial" panose="020B0604020202020204" pitchFamily="34" charset="0"/>
                  <a:buChar char="•"/>
                  <a:defRPr sz="179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672" indent="-228590" algn="l" defTabSz="914361" rtl="0" eaLnBrk="1" latinLnBrk="0" hangingPunct="1">
                  <a:lnSpc>
                    <a:spcPct val="90000"/>
                  </a:lnSpc>
                  <a:spcBef>
                    <a:spcPts val="499"/>
                  </a:spcBef>
                  <a:buFont typeface="Arial" panose="020B0604020202020204" pitchFamily="34" charset="0"/>
                  <a:buChar char="•"/>
                  <a:defRPr sz="179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853" indent="-228590" algn="l" defTabSz="914361" rtl="0" eaLnBrk="1" latinLnBrk="0" hangingPunct="1">
                  <a:lnSpc>
                    <a:spcPct val="90000"/>
                  </a:lnSpc>
                  <a:spcBef>
                    <a:spcPts val="499"/>
                  </a:spcBef>
                  <a:buFont typeface="Arial" panose="020B0604020202020204" pitchFamily="34" charset="0"/>
                  <a:buChar char="•"/>
                  <a:defRPr sz="179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034" indent="-228590" algn="l" defTabSz="914361" rtl="0" eaLnBrk="1" latinLnBrk="0" hangingPunct="1">
                  <a:lnSpc>
                    <a:spcPct val="90000"/>
                  </a:lnSpc>
                  <a:spcBef>
                    <a:spcPts val="499"/>
                  </a:spcBef>
                  <a:buFont typeface="Arial" panose="020B0604020202020204" pitchFamily="34" charset="0"/>
                  <a:buChar char="•"/>
                  <a:defRPr sz="179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200" dirty="0">
                    <a:sym typeface="Wingdings" pitchFamily="2" charset="2"/>
                  </a:rPr>
                  <a:t>assuming </a:t>
                </a:r>
                <a14:m>
                  <m:oMath xmlns:m="http://schemas.openxmlformats.org/officeDocument/2006/math">
                    <m:r>
                      <a:rPr lang="en-US" sz="2200" b="1" i="0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𝐰</m:t>
                    </m:r>
                    <m:r>
                      <a:rPr lang="en-US" sz="2200" b="1" i="1" baseline="-2500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𝑲</m:t>
                    </m:r>
                    <m:r>
                      <a:rPr lang="en-US" sz="2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200" b="1" i="1" smtClean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endParaRPr lang="en-US" sz="2200" dirty="0">
                  <a:sym typeface="Wingdings" pitchFamily="2" charset="2"/>
                </a:endParaRPr>
              </a:p>
            </p:txBody>
          </p:sp>
        </mc:Choice>
        <mc:Fallback>
          <p:sp>
            <p:nvSpPr>
              <p:cNvPr id="21" name="Content Placeholder 2">
                <a:extLst>
                  <a:ext uri="{FF2B5EF4-FFF2-40B4-BE49-F238E27FC236}">
                    <a16:creationId xmlns:a16="http://schemas.microsoft.com/office/drawing/2014/main" id="{5BCCC59B-8D7C-C4B3-E1A1-C30D3E9DB9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4120" y="4417342"/>
                <a:ext cx="1914516" cy="827005"/>
              </a:xfrm>
              <a:prstGeom prst="rect">
                <a:avLst/>
              </a:prstGeom>
              <a:blipFill>
                <a:blip r:embed="rId8"/>
                <a:stretch>
                  <a:fillRect l="-4636" t="-10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59938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18" grpId="0"/>
      <p:bldP spid="19" grpId="0"/>
      <p:bldP spid="2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FF378B-E49E-3C51-55E6-0911F0CA9A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212705B-F39C-6B87-B8FC-B6F1302CC0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421" y="268441"/>
            <a:ext cx="11567160" cy="1042435"/>
          </a:xfrm>
        </p:spPr>
        <p:txBody>
          <a:bodyPr/>
          <a:lstStyle/>
          <a:p>
            <a:r>
              <a:rPr lang="en-US" dirty="0"/>
              <a:t>Multiclass Cross-Entropy Loss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7DD7BEEE-CDB1-8AFA-7C94-4A44DA0D2DD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12421" y="1424540"/>
                <a:ext cx="11567160" cy="58714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590" indent="-228590" algn="l" defTabSz="914361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770" indent="-228590" algn="l" defTabSz="914361" rtl="0" eaLnBrk="1" latinLnBrk="0" hangingPunct="1">
                  <a:lnSpc>
                    <a:spcPct val="90000"/>
                  </a:lnSpc>
                  <a:spcBef>
                    <a:spcPts val="499"/>
                  </a:spcBef>
                  <a:buFont typeface="Arial" panose="020B0604020202020204" pitchFamily="34" charset="0"/>
                  <a:buChar char="•"/>
                  <a:defRPr sz="239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2951" indent="-228590" algn="l" defTabSz="914361" rtl="0" eaLnBrk="1" latinLnBrk="0" hangingPunct="1">
                  <a:lnSpc>
                    <a:spcPct val="90000"/>
                  </a:lnSpc>
                  <a:spcBef>
                    <a:spcPts val="499"/>
                  </a:spcBef>
                  <a:buFont typeface="Arial" panose="020B0604020202020204" pitchFamily="34" charset="0"/>
                  <a:buChar char="•"/>
                  <a:defRPr sz="199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132" indent="-228590" algn="l" defTabSz="914361" rtl="0" eaLnBrk="1" latinLnBrk="0" hangingPunct="1">
                  <a:lnSpc>
                    <a:spcPct val="90000"/>
                  </a:lnSpc>
                  <a:spcBef>
                    <a:spcPts val="499"/>
                  </a:spcBef>
                  <a:buFont typeface="Arial" panose="020B0604020202020204" pitchFamily="34" charset="0"/>
                  <a:buChar char="•"/>
                  <a:defRPr sz="179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312" indent="-228590" algn="l" defTabSz="914361" rtl="0" eaLnBrk="1" latinLnBrk="0" hangingPunct="1">
                  <a:lnSpc>
                    <a:spcPct val="90000"/>
                  </a:lnSpc>
                  <a:spcBef>
                    <a:spcPts val="499"/>
                  </a:spcBef>
                  <a:buFont typeface="Arial" panose="020B0604020202020204" pitchFamily="34" charset="0"/>
                  <a:buChar char="•"/>
                  <a:defRPr sz="179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493" indent="-228590" algn="l" defTabSz="914361" rtl="0" eaLnBrk="1" latinLnBrk="0" hangingPunct="1">
                  <a:lnSpc>
                    <a:spcPct val="90000"/>
                  </a:lnSpc>
                  <a:spcBef>
                    <a:spcPts val="499"/>
                  </a:spcBef>
                  <a:buFont typeface="Arial" panose="020B0604020202020204" pitchFamily="34" charset="0"/>
                  <a:buChar char="•"/>
                  <a:defRPr sz="179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672" indent="-228590" algn="l" defTabSz="914361" rtl="0" eaLnBrk="1" latinLnBrk="0" hangingPunct="1">
                  <a:lnSpc>
                    <a:spcPct val="90000"/>
                  </a:lnSpc>
                  <a:spcBef>
                    <a:spcPts val="499"/>
                  </a:spcBef>
                  <a:buFont typeface="Arial" panose="020B0604020202020204" pitchFamily="34" charset="0"/>
                  <a:buChar char="•"/>
                  <a:defRPr sz="179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853" indent="-228590" algn="l" defTabSz="914361" rtl="0" eaLnBrk="1" latinLnBrk="0" hangingPunct="1">
                  <a:lnSpc>
                    <a:spcPct val="90000"/>
                  </a:lnSpc>
                  <a:spcBef>
                    <a:spcPts val="499"/>
                  </a:spcBef>
                  <a:buFont typeface="Arial" panose="020B0604020202020204" pitchFamily="34" charset="0"/>
                  <a:buChar char="•"/>
                  <a:defRPr sz="179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034" indent="-228590" algn="l" defTabSz="914361" rtl="0" eaLnBrk="1" latinLnBrk="0" hangingPunct="1">
                  <a:lnSpc>
                    <a:spcPct val="90000"/>
                  </a:lnSpc>
                  <a:spcBef>
                    <a:spcPts val="499"/>
                  </a:spcBef>
                  <a:buFont typeface="Arial" panose="020B0604020202020204" pitchFamily="34" charset="0"/>
                  <a:buChar char="•"/>
                  <a:defRPr sz="179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dirty="0">
                    <a:solidFill>
                      <a:schemeClr val="tx1"/>
                    </a:solidFill>
                  </a:rPr>
                  <a:t>Again, we estimate our linear parameters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{</m:t>
                        </m:r>
                        <m:r>
                          <a:rPr lang="en-US" b="1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  <m:r>
                          <a:rPr lang="en-US" b="1" i="1" baseline="-25000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𝒌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1" dirty="0" smtClean="0">
                            <a:latin typeface="Cambria Math" panose="02040503050406030204" pitchFamily="18" charset="0"/>
                          </a:rPr>
                          <m:t>k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b="0" i="1" dirty="0" smtClean="0">
                            <a:latin typeface="Cambria Math" panose="02040503050406030204" pitchFamily="18" charset="0"/>
                          </a:rPr>
                          <m:t>K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using MLE.</a:t>
                </a:r>
              </a:p>
            </p:txBody>
          </p:sp>
        </mc:Choice>
        <mc:Fallback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7DD7BEEE-CDB1-8AFA-7C94-4A44DA0D2D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421" y="1424540"/>
                <a:ext cx="11567160" cy="587140"/>
              </a:xfrm>
              <a:prstGeom prst="rect">
                <a:avLst/>
              </a:prstGeom>
              <a:blipFill>
                <a:blip r:embed="rId2"/>
                <a:stretch>
                  <a:fillRect l="-1096" t="-14894" b="-148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1FE8070-B7DA-1C13-2664-CABC3E894815}"/>
                  </a:ext>
                </a:extLst>
              </p:cNvPr>
              <p:cNvSpPr txBox="1"/>
              <p:nvPr/>
            </p:nvSpPr>
            <p:spPr>
              <a:xfrm>
                <a:off x="312420" y="2125344"/>
                <a:ext cx="11567159" cy="5380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000"/>
                  </a:spcAft>
                </a:pPr>
                <a:r>
                  <a:rPr lang="en-US" sz="2800" dirty="0"/>
                  <a:t>For a dataset </a:t>
                </a:r>
                <a14:m>
                  <m:oMath xmlns:m="http://schemas.openxmlformats.org/officeDocument/2006/math">
                    <m:r>
                      <a:rPr lang="en-US" sz="2800" i="1" dirty="0">
                        <a:latin typeface="Cambria Math" panose="02040503050406030204" pitchFamily="18" charset="0"/>
                      </a:rPr>
                      <m:t>𝒟</m:t>
                    </m:r>
                    <m:sSubSup>
                      <m:sSubSupPr>
                        <m:ctrlPr>
                          <a:rPr lang="en-US" sz="280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i="1" dirty="0">
                            <a:latin typeface="Cambria Math" panose="02040503050406030204" pitchFamily="18" charset="0"/>
                          </a:rPr>
                          <m:t>={(</m:t>
                        </m:r>
                        <m:sSub>
                          <m:sSubPr>
                            <m:ctrlPr>
                              <a:rPr lang="en-US" sz="2800" b="1" i="1" dirty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1" i="1" dirty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800" b="1" i="1" dirty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𝒏</m:t>
                            </m:r>
                          </m:sub>
                        </m:sSub>
                        <m:r>
                          <a:rPr lang="en-US" sz="2800" i="1" dirty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800" i="1" dirty="0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800" b="0" i="1" dirty="0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t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800" b="0" i="1" dirty="0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n</m:t>
                            </m:r>
                          </m:sub>
                        </m:sSub>
                        <m:r>
                          <a:rPr lang="en-US" sz="2800" i="1" dirty="0">
                            <a:latin typeface="Cambria Math" panose="02040503050406030204" pitchFamily="18" charset="0"/>
                          </a:rPr>
                          <m:t>)}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N</m:t>
                        </m:r>
                      </m:sup>
                    </m:sSubSup>
                  </m:oMath>
                </a14:m>
                <a:r>
                  <a:rPr lang="en-US" sz="2800" dirty="0"/>
                  <a:t> of IID samples, the likelihood is now</a:t>
                </a:r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1FE8070-B7DA-1C13-2664-CABC3E8948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420" y="2125344"/>
                <a:ext cx="11567159" cy="538096"/>
              </a:xfrm>
              <a:prstGeom prst="rect">
                <a:avLst/>
              </a:prstGeom>
              <a:blipFill>
                <a:blip r:embed="rId3"/>
                <a:stretch>
                  <a:fillRect l="-1096" t="-9302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A2814C9-DEE3-8149-DDCD-7B7ADFAF1540}"/>
                  </a:ext>
                </a:extLst>
              </p:cNvPr>
              <p:cNvSpPr txBox="1"/>
              <p:nvPr/>
            </p:nvSpPr>
            <p:spPr>
              <a:xfrm>
                <a:off x="312420" y="2712938"/>
                <a:ext cx="11097097" cy="14408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0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𝒟</m:t>
                          </m:r>
                        </m:e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{</m:t>
                          </m:r>
                          <m:r>
                            <a:rPr lang="en-US" sz="2800" b="1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  <m:r>
                            <m:rPr>
                              <m:sty m:val="p"/>
                            </m:rPr>
                            <a:rPr lang="en-US" sz="2800" b="1" i="1" baseline="-2500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k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}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US" sz="2800" b="1" i="1">
                              <a:latin typeface="Cambria Math" panose="02040503050406030204" pitchFamily="18" charset="0"/>
                            </a:rPr>
                            <m:t>p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sz="2800" b="1" i="1">
                              <a:latin typeface="Cambria Math" panose="02040503050406030204" pitchFamily="18" charset="0"/>
                            </a:rPr>
                            <m:t>Y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2800" i="1" dirty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800" i="1" dirty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800" i="1" dirty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sub>
                          </m:sSub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800" b="1" i="1" dirty="0" smtClean="0">
                                  <a:solidFill>
                                    <a:schemeClr val="accent3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dirty="0">
                                  <a:solidFill>
                                    <a:schemeClr val="accent3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b="1" i="1" dirty="0">
                                  <a:solidFill>
                                    <a:schemeClr val="accent3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b>
                          </m:sSub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{</m:t>
                          </m:r>
                          <m:r>
                            <a:rPr lang="en-US" sz="2800" b="1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  <m:r>
                            <a:rPr lang="en-US" sz="2800" b="1" i="1" baseline="-2500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}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nary>
                            <m:naryPr>
                              <m:chr m:val="∏"/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sty m:val="p"/>
                                  <m:brk m:alnAt="23"/>
                                </m:r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k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K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  <m:t>p</m:t>
                                  </m:r>
                                  <m: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  <m:t>Y</m:t>
                                  </m:r>
                                  <m: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  <m:t>k</m:t>
                                  </m:r>
                                  <m: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sz="2800" b="1" i="1" dirty="0">
                                          <a:solidFill>
                                            <a:schemeClr val="accent3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1" i="1" dirty="0">
                                          <a:solidFill>
                                            <a:schemeClr val="accent3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800" b="1" i="1" dirty="0">
                                          <a:solidFill>
                                            <a:schemeClr val="accent3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𝒏</m:t>
                                      </m:r>
                                    </m:sub>
                                  </m:sSub>
                                  <m: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  <m:t>;</m:t>
                                  </m:r>
                                  <m:r>
                                    <a:rPr lang="en-US" sz="2800" b="1" i="1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800" b="1" i="1" baseline="-25000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</a:rPr>
                                    <m:t>k</m:t>
                                  </m:r>
                                  <m: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1{</m:t>
                                  </m:r>
                                  <m:sSub>
                                    <m:sSubPr>
                                      <m:ctrlPr>
                                        <a:rPr lang="en-US" sz="2800" i="1" dirty="0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800" i="1" dirty="0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t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2800" i="1" dirty="0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n</m:t>
                                      </m:r>
                                    </m:sub>
                                  </m:s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k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}</m:t>
                                  </m:r>
                                </m:sup>
                              </m:sSup>
                            </m:e>
                          </m:nary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A2814C9-DEE3-8149-DDCD-7B7ADFAF15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420" y="2712938"/>
                <a:ext cx="11097097" cy="1440844"/>
              </a:xfrm>
              <a:prstGeom prst="rect">
                <a:avLst/>
              </a:prstGeom>
              <a:blipFill>
                <a:blip r:embed="rId4"/>
                <a:stretch>
                  <a:fillRect t="-92105" b="-1350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D3AF0BA-7E62-7843-28B6-364C5764D6DD}"/>
                  </a:ext>
                </a:extLst>
              </p:cNvPr>
              <p:cNvSpPr txBox="1"/>
              <p:nvPr/>
            </p:nvSpPr>
            <p:spPr>
              <a:xfrm>
                <a:off x="2451655" y="4638981"/>
                <a:ext cx="3435927" cy="7123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{</m:t>
                          </m:r>
                          <m:sSub>
                            <m:sSubPr>
                              <m:ctrlPr>
                                <a:rPr lang="en-US" sz="2800" b="1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800" b="1" i="1" smtClean="0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b="1" i="1" smtClean="0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800" b="1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</m:sSub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}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= 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{</m:t>
                                  </m:r>
                                  <m:r>
                                    <a:rPr lang="en-US" sz="2800" b="1" i="1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800" b="1" i="1" baseline="-25000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</a:rPr>
                                    <m:t>k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}</m:t>
                                  </m:r>
                                </m:lim>
                              </m:limLow>
                            </m:fName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𝒟</m:t>
                                  </m:r>
                                </m:e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{</m:t>
                                  </m:r>
                                  <m:r>
                                    <a:rPr lang="en-US" sz="2800" b="1" i="1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800" b="1" i="1" baseline="-25000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</a:rPr>
                                    <m:t>k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}</m:t>
                                  </m:r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D3AF0BA-7E62-7843-28B6-364C5764D6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1655" y="4638981"/>
                <a:ext cx="3435927" cy="712375"/>
              </a:xfrm>
              <a:prstGeom prst="rect">
                <a:avLst/>
              </a:prstGeom>
              <a:blipFill>
                <a:blip r:embed="rId5"/>
                <a:stretch>
                  <a:fillRect l="-1838" t="-3509" r="-22059" b="-87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8AF7C14-23FB-B410-401A-E3B4D8B041EE}"/>
                  </a:ext>
                </a:extLst>
              </p:cNvPr>
              <p:cNvSpPr txBox="1"/>
              <p:nvPr/>
            </p:nvSpPr>
            <p:spPr>
              <a:xfrm>
                <a:off x="2834623" y="5413248"/>
                <a:ext cx="6866590" cy="13038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= 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latin typeface="Cambria Math" panose="02040503050406030204" pitchFamily="18" charset="0"/>
                                    </a:rPr>
                                    <m:t>m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800" b="0" i="0" smtClean="0">
                                      <a:latin typeface="Cambria Math" panose="02040503050406030204" pitchFamily="18" charset="0"/>
                                    </a:rPr>
                                    <m:t>in</m:t>
                                  </m:r>
                                </m:e>
                                <m:lim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{</m:t>
                                  </m:r>
                                  <m:r>
                                    <a:rPr lang="en-US" sz="2800" b="1" i="1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800" b="1" i="1" baseline="-25000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</a:rPr>
                                    <m:t>k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}</m:t>
                                  </m:r>
                                </m:lim>
                              </m:limLow>
                            </m:fName>
                            <m:e>
                              <m:nary>
                                <m:naryPr>
                                  <m:chr m:val="∑"/>
                                  <m:ctrlPr>
                                    <a:rPr lang="en-US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p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nary>
                              <m:nary>
                                <m:naryPr>
                                  <m:chr m:val="∑"/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k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K</m:t>
                                  </m:r>
                                </m:sup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-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1{</m:t>
                                  </m:r>
                                  <m:sSub>
                                    <m:sSubPr>
                                      <m:ctrlPr>
                                        <a:rPr lang="en-US" sz="2800" i="1" dirty="0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800" i="1" dirty="0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t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2800" i="1" dirty="0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n</m:t>
                                      </m:r>
                                    </m:sub>
                                  </m:s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k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}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  <m:t>p</m:t>
                                  </m:r>
                                  <m: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  <m:t>Y</m:t>
                                  </m:r>
                                  <m: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  <m:t>k</m:t>
                                  </m:r>
                                  <m: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sz="2800" b="1" i="1" dirty="0">
                                          <a:solidFill>
                                            <a:schemeClr val="accent3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1" i="1" dirty="0">
                                          <a:solidFill>
                                            <a:schemeClr val="accent3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800" b="1" i="1" dirty="0">
                                          <a:solidFill>
                                            <a:schemeClr val="accent3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𝒏</m:t>
                                      </m:r>
                                    </m:sub>
                                  </m:sSub>
                                  <m: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  <m:t>;</m:t>
                                  </m:r>
                                  <m:r>
                                    <a:rPr lang="en-US" sz="2800" b="1" i="1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800" b="1" i="1" baseline="-25000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</a:rPr>
                                    <m:t>k</m:t>
                                  </m:r>
                                  <m: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nary>
                            </m:e>
                          </m:func>
                        </m:e>
                      </m:func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8AF7C14-23FB-B410-401A-E3B4D8B041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4623" y="5413248"/>
                <a:ext cx="6866590" cy="1303883"/>
              </a:xfrm>
              <a:prstGeom prst="rect">
                <a:avLst/>
              </a:prstGeom>
              <a:blipFill>
                <a:blip r:embed="rId6"/>
                <a:stretch>
                  <a:fillRect t="-101942" r="-3697" b="-1601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522ECD84-0FFB-949E-E13A-6970C5C6F853}"/>
              </a:ext>
            </a:extLst>
          </p:cNvPr>
          <p:cNvSpPr txBox="1"/>
          <p:nvPr/>
        </p:nvSpPr>
        <p:spPr>
          <a:xfrm>
            <a:off x="312420" y="4635985"/>
            <a:ext cx="2192243" cy="5380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000"/>
              </a:spcAft>
            </a:pPr>
            <a:r>
              <a:rPr lang="en-US" sz="2800" dirty="0"/>
              <a:t>The MLE is</a:t>
            </a:r>
          </a:p>
        </p:txBody>
      </p:sp>
    </p:spTree>
    <p:extLst>
      <p:ext uri="{BB962C8B-B14F-4D97-AF65-F5344CB8AC3E}">
        <p14:creationId xmlns:p14="http://schemas.microsoft.com/office/powerpoint/2010/main" val="2133422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14" grpId="0"/>
      <p:bldP spid="15" grpId="0"/>
      <p:bldP spid="16" grpId="0"/>
      <p:bldP spid="1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4EED10-BBD1-7312-7A69-49C889360D2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Classification with Logistic Regression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8F6DBBB-2498-F86D-5042-8D16A32512C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Discussion Mini Lecture 6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6D1474-D1F7-B3C5-B4F0-084AB17401D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b="1" dirty="0"/>
              <a:t>Contributors:</a:t>
            </a:r>
            <a:r>
              <a:rPr lang="en-US" dirty="0"/>
              <a:t> Sara Pohland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3444761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1BAB11-899B-BFE5-3307-4B6F88373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68D61F-8728-D4EE-D7BC-6778DEF3E5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Classification Problems</a:t>
            </a:r>
          </a:p>
          <a:p>
            <a:pPr marL="863600" lvl="1" indent="-236538">
              <a:buFont typeface="Wingdings" pitchFamily="2" charset="2"/>
              <a:buChar char="§"/>
            </a:pPr>
            <a:r>
              <a:rPr lang="en-US" dirty="0">
                <a:hlinkClick r:id="rId2"/>
              </a:rPr>
              <a:t>Deep Learning Foundations and Concepts</a:t>
            </a:r>
            <a:r>
              <a:rPr lang="en-US" dirty="0"/>
              <a:t> – Chapter 5.1, 5.2, 5.4</a:t>
            </a:r>
          </a:p>
          <a:p>
            <a:pPr marL="863600" lvl="1" indent="-236538">
              <a:buFont typeface="Wingdings" pitchFamily="2" charset="2"/>
              <a:buChar char="§"/>
            </a:pPr>
            <a:r>
              <a:rPr lang="en-US" dirty="0"/>
              <a:t>Sara’s notes on </a:t>
            </a:r>
            <a:r>
              <a:rPr lang="en-US" dirty="0">
                <a:hlinkClick r:id="rId3"/>
              </a:rPr>
              <a:t>Machine Learning</a:t>
            </a:r>
            <a:r>
              <a:rPr lang="en-US" dirty="0"/>
              <a:t> – Section 5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Logistic Regression</a:t>
            </a:r>
          </a:p>
          <a:p>
            <a:pPr marL="863600" lvl="1" indent="-236538">
              <a:buFont typeface="Wingdings" pitchFamily="2" charset="2"/>
              <a:buChar char="§"/>
            </a:pPr>
            <a:r>
              <a:rPr lang="en-US" dirty="0">
                <a:hlinkClick r:id="rId2"/>
              </a:rPr>
              <a:t>Deep Learning Foundations and Concepts</a:t>
            </a:r>
            <a:r>
              <a:rPr lang="en-US" dirty="0"/>
              <a:t> – Chapter 5.4.3</a:t>
            </a:r>
          </a:p>
          <a:p>
            <a:pPr marL="863600" lvl="1" indent="-236538">
              <a:buFont typeface="Wingdings" pitchFamily="2" charset="2"/>
              <a:buChar char="§"/>
            </a:pPr>
            <a:r>
              <a:rPr lang="en-US" dirty="0"/>
              <a:t>Sara’s notes on </a:t>
            </a:r>
            <a:r>
              <a:rPr lang="en-US" dirty="0">
                <a:hlinkClick r:id="rId3"/>
              </a:rPr>
              <a:t>Machine Learning</a:t>
            </a:r>
            <a:r>
              <a:rPr lang="en-US" dirty="0"/>
              <a:t> – Section 9.5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Classification Metrics</a:t>
            </a:r>
          </a:p>
          <a:p>
            <a:pPr marL="863600" lvl="1" indent="-236538">
              <a:buFont typeface="Wingdings" pitchFamily="2" charset="2"/>
              <a:buChar char="§"/>
            </a:pPr>
            <a:r>
              <a:rPr lang="en-US" dirty="0">
                <a:hlinkClick r:id="rId2"/>
              </a:rPr>
              <a:t>Deep Learning Foundations and Concepts</a:t>
            </a:r>
            <a:r>
              <a:rPr lang="en-US" dirty="0"/>
              <a:t> – Chapter 5.2.5, 5.2.6</a:t>
            </a:r>
          </a:p>
          <a:p>
            <a:pPr marL="863600" lvl="1" indent="-236538">
              <a:buFont typeface="Wingdings" pitchFamily="2" charset="2"/>
              <a:buChar char="§"/>
            </a:pPr>
            <a:r>
              <a:rPr lang="en-US" dirty="0"/>
              <a:t>More on </a:t>
            </a:r>
            <a:r>
              <a:rPr lang="en-US" dirty="0">
                <a:hlinkClick r:id="rId4"/>
              </a:rPr>
              <a:t>Precision &amp; Recall</a:t>
            </a:r>
            <a:endParaRPr lang="en-US" dirty="0"/>
          </a:p>
          <a:p>
            <a:pPr marL="863600" lvl="1" indent="-236538">
              <a:buFont typeface="Wingdings" pitchFamily="2" charset="2"/>
              <a:buChar char="§"/>
            </a:pPr>
            <a:r>
              <a:rPr lang="en-US" dirty="0"/>
              <a:t>More on </a:t>
            </a:r>
            <a:r>
              <a:rPr lang="en-US" dirty="0">
                <a:hlinkClick r:id="rId5"/>
              </a:rPr>
              <a:t>ROC</a:t>
            </a:r>
            <a:r>
              <a:rPr lang="en-US" dirty="0"/>
              <a:t> and other metrics</a:t>
            </a:r>
          </a:p>
          <a:p>
            <a:pPr marL="863600" lvl="1" indent="-236538">
              <a:buFont typeface="Wingdings" pitchFamily="2" charset="2"/>
              <a:buChar char="§"/>
            </a:pPr>
            <a:r>
              <a:rPr lang="en-US" dirty="0"/>
              <a:t>Connection of metrics to </a:t>
            </a:r>
            <a:r>
              <a:rPr lang="en-US" dirty="0">
                <a:hlinkClick r:id="rId6"/>
              </a:rPr>
              <a:t>Fairness/Bias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Multi-Class Extension</a:t>
            </a:r>
          </a:p>
          <a:p>
            <a:pPr marL="863600" lvl="1" indent="-236538">
              <a:buFont typeface="Wingdings" pitchFamily="2" charset="2"/>
              <a:buChar char="§"/>
            </a:pPr>
            <a:r>
              <a:rPr lang="en-US" dirty="0">
                <a:hlinkClick r:id="rId2"/>
              </a:rPr>
              <a:t>Deep Learning Foundations and Concepts</a:t>
            </a:r>
            <a:r>
              <a:rPr lang="en-US" dirty="0"/>
              <a:t> – Chapter 5.4.4</a:t>
            </a:r>
          </a:p>
        </p:txBody>
      </p:sp>
    </p:spTree>
    <p:extLst>
      <p:ext uri="{BB962C8B-B14F-4D97-AF65-F5344CB8AC3E}">
        <p14:creationId xmlns:p14="http://schemas.microsoft.com/office/powerpoint/2010/main" val="8767029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898D29A-DD99-54A0-BA36-754BD8C23F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Classification Problems</a:t>
            </a: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Logistic Regression</a:t>
            </a: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Classification Metrics</a:t>
            </a: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Multi-Class Extension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6545537-CEBD-5A3A-B763-FA02D05F19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Binary Classification &amp; Discriminative Models</a:t>
            </a:r>
          </a:p>
        </p:txBody>
      </p:sp>
    </p:spTree>
    <p:extLst>
      <p:ext uri="{BB962C8B-B14F-4D97-AF65-F5344CB8AC3E}">
        <p14:creationId xmlns:p14="http://schemas.microsoft.com/office/powerpoint/2010/main" val="21477506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A63799-1CF8-A2F3-0520-1C469E1AD2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0A1967-E402-8819-CE7E-7402AAA02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Classification: Symmetric Loss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E54325-C8F0-1D13-73FB-738801AC19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2421" y="1424540"/>
            <a:ext cx="11567160" cy="58714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How do we predict whether something is real or cake?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3658F65-726D-630C-2D6B-82347FCB3DE7}"/>
              </a:ext>
            </a:extLst>
          </p:cNvPr>
          <p:cNvGrpSpPr/>
          <p:nvPr/>
        </p:nvGrpSpPr>
        <p:grpSpPr>
          <a:xfrm>
            <a:off x="312421" y="2089253"/>
            <a:ext cx="2657198" cy="2754205"/>
            <a:chOff x="312421" y="2286000"/>
            <a:chExt cx="2657198" cy="2754205"/>
          </a:xfrm>
        </p:grpSpPr>
        <p:pic>
          <p:nvPicPr>
            <p:cNvPr id="4" name="Picture 3" descr="Custom Sculpted 3-D Realistic Cake — Artful Cakery by Julie">
              <a:extLst>
                <a:ext uri="{FF2B5EF4-FFF2-40B4-BE49-F238E27FC236}">
                  <a16:creationId xmlns:a16="http://schemas.microsoft.com/office/drawing/2014/main" id="{DAC22513-4151-5942-DF56-37B63BCCE4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17849" b="17612"/>
            <a:stretch>
              <a:fillRect/>
            </a:stretch>
          </p:blipFill>
          <p:spPr>
            <a:xfrm>
              <a:off x="312421" y="2286000"/>
              <a:ext cx="2657198" cy="228600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8863197E-6645-7C70-26AF-D94623CDAB3F}"/>
                    </a:ext>
                  </a:extLst>
                </p:cNvPr>
                <p:cNvSpPr txBox="1"/>
                <p:nvPr/>
              </p:nvSpPr>
              <p:spPr>
                <a:xfrm>
                  <a:off x="312421" y="4572000"/>
                  <a:ext cx="2657198" cy="46820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1" i="1" smtClean="0">
                            <a:solidFill>
                              <a:schemeClr val="accent3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2400" b="1" i="1" smtClean="0">
                            <a:solidFill>
                              <a:schemeClr val="accent3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sSup>
                          <m:sSupPr>
                            <m:ctrlPr>
                              <a:rPr lang="en-US" sz="2400" b="1" i="1" smtClean="0">
                                <a:solidFill>
                                  <a:schemeClr val="accent3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1" i="1" smtClean="0">
                                <a:solidFill>
                                  <a:schemeClr val="accent3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ℝ</m:t>
                            </m:r>
                          </m:e>
                          <m:sup>
                            <m:r>
                              <a:rPr lang="en-US" sz="2400" b="1" i="1" smtClean="0">
                                <a:solidFill>
                                  <a:schemeClr val="accent3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𝑫</m:t>
                            </m:r>
                          </m:sup>
                        </m:sSup>
                      </m:oMath>
                    </m:oMathPara>
                  </a14:m>
                  <a:endParaRPr lang="en-US" sz="2400" b="1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8863197E-6645-7C70-26AF-D94623CDAB3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2421" y="4572000"/>
                  <a:ext cx="2657198" cy="46820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C386D67-9074-811F-1034-C8DA89209B06}"/>
              </a:ext>
            </a:extLst>
          </p:cNvPr>
          <p:cNvGrpSpPr/>
          <p:nvPr/>
        </p:nvGrpSpPr>
        <p:grpSpPr>
          <a:xfrm>
            <a:off x="4722873" y="2009252"/>
            <a:ext cx="1548384" cy="984885"/>
            <a:chOff x="4547616" y="2286000"/>
            <a:chExt cx="1548384" cy="98488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CF48619E-41B3-58CF-8F1C-EFA403B55144}"/>
                    </a:ext>
                  </a:extLst>
                </p:cNvPr>
                <p:cNvSpPr txBox="1"/>
                <p:nvPr/>
              </p:nvSpPr>
              <p:spPr>
                <a:xfrm>
                  <a:off x="4547616" y="2809220"/>
                  <a:ext cx="1548384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2400" b="1" dirty="0">
                      <a:solidFill>
                        <a:schemeClr val="accent6"/>
                      </a:solidFill>
                    </a:rPr>
                    <a:t>(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sz="2400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a14:m>
                  <a:r>
                    <a:rPr lang="en-US" sz="2400" b="1" dirty="0">
                      <a:solidFill>
                        <a:schemeClr val="accent6"/>
                      </a:solidFill>
                    </a:rPr>
                    <a:t>)</a:t>
                  </a: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CF48619E-41B3-58CF-8F1C-EFA403B5514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47616" y="2809220"/>
                  <a:ext cx="1548384" cy="461665"/>
                </a:xfrm>
                <a:prstGeom prst="rect">
                  <a:avLst/>
                </a:prstGeom>
                <a:blipFill>
                  <a:blip r:embed="rId4"/>
                  <a:stretch>
                    <a:fillRect t="-13514" b="-2702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AC2384B-1B28-CCC1-7AC6-B34A5526ED2A}"/>
                </a:ext>
              </a:extLst>
            </p:cNvPr>
            <p:cNvSpPr txBox="1"/>
            <p:nvPr/>
          </p:nvSpPr>
          <p:spPr>
            <a:xfrm>
              <a:off x="4547616" y="2286000"/>
              <a:ext cx="1548384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accent6"/>
                  </a:solidFill>
                </a:rPr>
                <a:t>real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D49ECF2-F65A-1746-26F1-E3DD22CAFD8B}"/>
              </a:ext>
            </a:extLst>
          </p:cNvPr>
          <p:cNvGrpSpPr/>
          <p:nvPr/>
        </p:nvGrpSpPr>
        <p:grpSpPr>
          <a:xfrm>
            <a:off x="4722873" y="3286524"/>
            <a:ext cx="1548384" cy="984885"/>
            <a:chOff x="4547616" y="3895112"/>
            <a:chExt cx="1548384" cy="98488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D38C3B4D-A5A7-D682-CDCE-C8C5576E3B1B}"/>
                    </a:ext>
                  </a:extLst>
                </p:cNvPr>
                <p:cNvSpPr txBox="1"/>
                <p:nvPr/>
              </p:nvSpPr>
              <p:spPr>
                <a:xfrm>
                  <a:off x="4547616" y="4418332"/>
                  <a:ext cx="1548384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2400" b="1" dirty="0">
                      <a:solidFill>
                        <a:schemeClr val="accent6"/>
                      </a:solidFill>
                    </a:rPr>
                    <a:t>(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sz="2400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a14:m>
                  <a:r>
                    <a:rPr lang="en-US" sz="2400" b="1" dirty="0">
                      <a:solidFill>
                        <a:schemeClr val="accent6"/>
                      </a:solidFill>
                    </a:rPr>
                    <a:t>)</a:t>
                  </a: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D38C3B4D-A5A7-D682-CDCE-C8C5576E3B1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47616" y="4418332"/>
                  <a:ext cx="1548384" cy="461665"/>
                </a:xfrm>
                <a:prstGeom prst="rect">
                  <a:avLst/>
                </a:prstGeom>
                <a:blipFill>
                  <a:blip r:embed="rId5"/>
                  <a:stretch>
                    <a:fillRect t="-13514" b="-2702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7F58B3D-3A67-0B39-EA3C-A3680ABDA089}"/>
                </a:ext>
              </a:extLst>
            </p:cNvPr>
            <p:cNvSpPr txBox="1"/>
            <p:nvPr/>
          </p:nvSpPr>
          <p:spPr>
            <a:xfrm>
              <a:off x="4547616" y="3895112"/>
              <a:ext cx="1548384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accent6"/>
                  </a:solidFill>
                </a:rPr>
                <a:t>cake</a:t>
              </a:r>
            </a:p>
          </p:txBody>
        </p:sp>
      </p:grp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366CEDD-C9AC-3F77-A7C7-666B33FD0EAB}"/>
              </a:ext>
            </a:extLst>
          </p:cNvPr>
          <p:cNvCxnSpPr>
            <a:cxnSpLocks/>
            <a:endCxn id="7" idx="1"/>
          </p:cNvCxnSpPr>
          <p:nvPr/>
        </p:nvCxnSpPr>
        <p:spPr>
          <a:xfrm flipV="1">
            <a:off x="3020782" y="2763305"/>
            <a:ext cx="1702091" cy="472245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B0046C9-7E5B-8670-7E89-44F07478DAA9}"/>
              </a:ext>
            </a:extLst>
          </p:cNvPr>
          <p:cNvCxnSpPr>
            <a:cxnSpLocks/>
          </p:cNvCxnSpPr>
          <p:nvPr/>
        </p:nvCxnSpPr>
        <p:spPr>
          <a:xfrm>
            <a:off x="3020782" y="3334152"/>
            <a:ext cx="1765665" cy="488864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2964AE2-5810-D272-E345-42EC58F1FEC4}"/>
                  </a:ext>
                </a:extLst>
              </p:cNvPr>
              <p:cNvSpPr txBox="1"/>
              <p:nvPr/>
            </p:nvSpPr>
            <p:spPr>
              <a:xfrm>
                <a:off x="3020782" y="2237339"/>
                <a:ext cx="1753255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sz="24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24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sz="2400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=1</m:t>
                    </m:r>
                    <m:r>
                      <a:rPr lang="en-US" sz="24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m:rPr>
                        <m:sty m:val="p"/>
                      </m:rPr>
                      <a:rPr lang="en-US" sz="24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24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b="1" dirty="0">
                    <a:solidFill>
                      <a:schemeClr val="accent1"/>
                    </a:solidFill>
                  </a:rPr>
                  <a:t>?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2964AE2-5810-D272-E345-42EC58F1FE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0782" y="2237339"/>
                <a:ext cx="1753255" cy="461665"/>
              </a:xfrm>
              <a:prstGeom prst="rect">
                <a:avLst/>
              </a:prstGeom>
              <a:blipFill>
                <a:blip r:embed="rId6"/>
                <a:stretch>
                  <a:fillRect l="-725" t="-13514" r="-5797" b="-270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CFA6E3E-9886-0EF1-3FBA-45B1E394461A}"/>
                  </a:ext>
                </a:extLst>
              </p:cNvPr>
              <p:cNvSpPr txBox="1"/>
              <p:nvPr/>
            </p:nvSpPr>
            <p:spPr>
              <a:xfrm>
                <a:off x="2969618" y="3887317"/>
                <a:ext cx="1753255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sz="24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24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sz="2400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0|</m:t>
                    </m:r>
                    <m:r>
                      <m:rPr>
                        <m:sty m:val="p"/>
                      </m:rPr>
                      <a:rPr lang="en-US" sz="24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24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b="1" dirty="0">
                    <a:solidFill>
                      <a:schemeClr val="accent1"/>
                    </a:solidFill>
                  </a:rPr>
                  <a:t>?</a:t>
                </a: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CFA6E3E-9886-0EF1-3FBA-45B1E39446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9618" y="3887317"/>
                <a:ext cx="1753255" cy="461665"/>
              </a:xfrm>
              <a:prstGeom prst="rect">
                <a:avLst/>
              </a:prstGeom>
              <a:blipFill>
                <a:blip r:embed="rId7"/>
                <a:stretch>
                  <a:fillRect t="-16216" r="-5755" b="-270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4747D229-C577-329B-F366-B49770E67888}"/>
              </a:ext>
            </a:extLst>
          </p:cNvPr>
          <p:cNvSpPr txBox="1">
            <a:spLocks/>
          </p:cNvSpPr>
          <p:nvPr/>
        </p:nvSpPr>
        <p:spPr>
          <a:xfrm>
            <a:off x="6615686" y="2208125"/>
            <a:ext cx="4983478" cy="5871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0" indent="-228590" algn="l" defTabSz="914361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70" indent="-228590" algn="l" defTabSz="914361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51" indent="-228590" algn="l" defTabSz="914361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32" indent="-228590" algn="l" defTabSz="914361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12" indent="-228590" algn="l" defTabSz="914361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93" indent="-228590" algn="l" defTabSz="914361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72" indent="-228590" algn="l" defTabSz="914361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53" indent="-228590" algn="l" defTabSz="914361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34" indent="-228590" algn="l" defTabSz="914361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b="1" u="sng" dirty="0"/>
              <a:t>One approach</a:t>
            </a:r>
            <a:r>
              <a:rPr lang="en-US" sz="2400" dirty="0"/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Content Placeholder 2">
                <a:extLst>
                  <a:ext uri="{FF2B5EF4-FFF2-40B4-BE49-F238E27FC236}">
                    <a16:creationId xmlns:a16="http://schemas.microsoft.com/office/drawing/2014/main" id="{A4EAC1C0-DD03-E09E-8A90-12E8AED620C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15685" y="3262602"/>
                <a:ext cx="3637788" cy="79680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590" indent="-228590" algn="l" defTabSz="914361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770" indent="-228590" algn="l" defTabSz="914361" rtl="0" eaLnBrk="1" latinLnBrk="0" hangingPunct="1">
                  <a:lnSpc>
                    <a:spcPct val="90000"/>
                  </a:lnSpc>
                  <a:spcBef>
                    <a:spcPts val="499"/>
                  </a:spcBef>
                  <a:buFont typeface="Arial" panose="020B0604020202020204" pitchFamily="34" charset="0"/>
                  <a:buChar char="•"/>
                  <a:defRPr sz="239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2951" indent="-228590" algn="l" defTabSz="914361" rtl="0" eaLnBrk="1" latinLnBrk="0" hangingPunct="1">
                  <a:lnSpc>
                    <a:spcPct val="90000"/>
                  </a:lnSpc>
                  <a:spcBef>
                    <a:spcPts val="499"/>
                  </a:spcBef>
                  <a:buFont typeface="Arial" panose="020B0604020202020204" pitchFamily="34" charset="0"/>
                  <a:buChar char="•"/>
                  <a:defRPr sz="199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132" indent="-228590" algn="l" defTabSz="914361" rtl="0" eaLnBrk="1" latinLnBrk="0" hangingPunct="1">
                  <a:lnSpc>
                    <a:spcPct val="90000"/>
                  </a:lnSpc>
                  <a:spcBef>
                    <a:spcPts val="499"/>
                  </a:spcBef>
                  <a:buFont typeface="Arial" panose="020B0604020202020204" pitchFamily="34" charset="0"/>
                  <a:buChar char="•"/>
                  <a:defRPr sz="179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312" indent="-228590" algn="l" defTabSz="914361" rtl="0" eaLnBrk="1" latinLnBrk="0" hangingPunct="1">
                  <a:lnSpc>
                    <a:spcPct val="90000"/>
                  </a:lnSpc>
                  <a:spcBef>
                    <a:spcPts val="499"/>
                  </a:spcBef>
                  <a:buFont typeface="Arial" panose="020B0604020202020204" pitchFamily="34" charset="0"/>
                  <a:buChar char="•"/>
                  <a:defRPr sz="179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493" indent="-228590" algn="l" defTabSz="914361" rtl="0" eaLnBrk="1" latinLnBrk="0" hangingPunct="1">
                  <a:lnSpc>
                    <a:spcPct val="90000"/>
                  </a:lnSpc>
                  <a:spcBef>
                    <a:spcPts val="499"/>
                  </a:spcBef>
                  <a:buFont typeface="Arial" panose="020B0604020202020204" pitchFamily="34" charset="0"/>
                  <a:buChar char="•"/>
                  <a:defRPr sz="179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672" indent="-228590" algn="l" defTabSz="914361" rtl="0" eaLnBrk="1" latinLnBrk="0" hangingPunct="1">
                  <a:lnSpc>
                    <a:spcPct val="90000"/>
                  </a:lnSpc>
                  <a:spcBef>
                    <a:spcPts val="499"/>
                  </a:spcBef>
                  <a:buFont typeface="Arial" panose="020B0604020202020204" pitchFamily="34" charset="0"/>
                  <a:buChar char="•"/>
                  <a:defRPr sz="179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853" indent="-228590" algn="l" defTabSz="914361" rtl="0" eaLnBrk="1" latinLnBrk="0" hangingPunct="1">
                  <a:lnSpc>
                    <a:spcPct val="90000"/>
                  </a:lnSpc>
                  <a:spcBef>
                    <a:spcPts val="499"/>
                  </a:spcBef>
                  <a:buFont typeface="Arial" panose="020B0604020202020204" pitchFamily="34" charset="0"/>
                  <a:buChar char="•"/>
                  <a:defRPr sz="179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034" indent="-228590" algn="l" defTabSz="914361" rtl="0" eaLnBrk="1" latinLnBrk="0" hangingPunct="1">
                  <a:lnSpc>
                    <a:spcPct val="90000"/>
                  </a:lnSpc>
                  <a:spcBef>
                    <a:spcPts val="499"/>
                  </a:spcBef>
                  <a:buFont typeface="Arial" panose="020B0604020202020204" pitchFamily="34" charset="0"/>
                  <a:buChar char="•"/>
                  <a:defRPr sz="179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i="1" dirty="0"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1" i="1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limLow>
                        <m:limLow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argmax</m:t>
                          </m:r>
                        </m:e>
                        <m:lim>
                          <m:r>
                            <m:rPr>
                              <m:sty m:val="p"/>
                            </m:r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∈{0,1}</m:t>
                          </m:r>
                        </m:lim>
                      </m:limLow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sz="2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sz="2400" b="1" i="1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28" name="Content Placeholder 2">
                <a:extLst>
                  <a:ext uri="{FF2B5EF4-FFF2-40B4-BE49-F238E27FC236}">
                    <a16:creationId xmlns:a16="http://schemas.microsoft.com/office/drawing/2014/main" id="{A4EAC1C0-DD03-E09E-8A90-12E8AED620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5685" y="3262602"/>
                <a:ext cx="3637788" cy="796801"/>
              </a:xfrm>
              <a:prstGeom prst="rect">
                <a:avLst/>
              </a:prstGeom>
              <a:blipFill>
                <a:blip r:embed="rId8"/>
                <a:stretch>
                  <a:fillRect t="-9375" r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7478B362-B6C1-8560-AAC0-42D0293C0546}"/>
              </a:ext>
            </a:extLst>
          </p:cNvPr>
          <p:cNvSpPr txBox="1">
            <a:spLocks/>
          </p:cNvSpPr>
          <p:nvPr/>
        </p:nvSpPr>
        <p:spPr>
          <a:xfrm>
            <a:off x="6615685" y="2734393"/>
            <a:ext cx="4983478" cy="5871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0" indent="-228590" algn="l" defTabSz="914361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70" indent="-228590" algn="l" defTabSz="914361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51" indent="-228590" algn="l" defTabSz="914361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32" indent="-228590" algn="l" defTabSz="914361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12" indent="-228590" algn="l" defTabSz="914361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93" indent="-228590" algn="l" defTabSz="914361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72" indent="-228590" algn="l" defTabSz="914361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53" indent="-228590" algn="l" defTabSz="914361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34" indent="-228590" algn="l" defTabSz="914361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Maximize the posterior!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Content Placeholder 2">
                <a:extLst>
                  <a:ext uri="{FF2B5EF4-FFF2-40B4-BE49-F238E27FC236}">
                    <a16:creationId xmlns:a16="http://schemas.microsoft.com/office/drawing/2014/main" id="{E3F356BF-177E-8382-2C9D-281306B194C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15684" y="4120772"/>
                <a:ext cx="1565147" cy="100745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590" indent="-228590" algn="l" defTabSz="914361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770" indent="-228590" algn="l" defTabSz="914361" rtl="0" eaLnBrk="1" latinLnBrk="0" hangingPunct="1">
                  <a:lnSpc>
                    <a:spcPct val="90000"/>
                  </a:lnSpc>
                  <a:spcBef>
                    <a:spcPts val="499"/>
                  </a:spcBef>
                  <a:buFont typeface="Arial" panose="020B0604020202020204" pitchFamily="34" charset="0"/>
                  <a:buChar char="•"/>
                  <a:defRPr sz="239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2951" indent="-228590" algn="l" defTabSz="914361" rtl="0" eaLnBrk="1" latinLnBrk="0" hangingPunct="1">
                  <a:lnSpc>
                    <a:spcPct val="90000"/>
                  </a:lnSpc>
                  <a:spcBef>
                    <a:spcPts val="499"/>
                  </a:spcBef>
                  <a:buFont typeface="Arial" panose="020B0604020202020204" pitchFamily="34" charset="0"/>
                  <a:buChar char="•"/>
                  <a:defRPr sz="199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132" indent="-228590" algn="l" defTabSz="914361" rtl="0" eaLnBrk="1" latinLnBrk="0" hangingPunct="1">
                  <a:lnSpc>
                    <a:spcPct val="90000"/>
                  </a:lnSpc>
                  <a:spcBef>
                    <a:spcPts val="499"/>
                  </a:spcBef>
                  <a:buFont typeface="Arial" panose="020B0604020202020204" pitchFamily="34" charset="0"/>
                  <a:buChar char="•"/>
                  <a:defRPr sz="179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312" indent="-228590" algn="l" defTabSz="914361" rtl="0" eaLnBrk="1" latinLnBrk="0" hangingPunct="1">
                  <a:lnSpc>
                    <a:spcPct val="90000"/>
                  </a:lnSpc>
                  <a:spcBef>
                    <a:spcPts val="499"/>
                  </a:spcBef>
                  <a:buFont typeface="Arial" panose="020B0604020202020204" pitchFamily="34" charset="0"/>
                  <a:buChar char="•"/>
                  <a:defRPr sz="179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493" indent="-228590" algn="l" defTabSz="914361" rtl="0" eaLnBrk="1" latinLnBrk="0" hangingPunct="1">
                  <a:lnSpc>
                    <a:spcPct val="90000"/>
                  </a:lnSpc>
                  <a:spcBef>
                    <a:spcPts val="499"/>
                  </a:spcBef>
                  <a:buFont typeface="Arial" panose="020B0604020202020204" pitchFamily="34" charset="0"/>
                  <a:buChar char="•"/>
                  <a:defRPr sz="179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672" indent="-228590" algn="l" defTabSz="914361" rtl="0" eaLnBrk="1" latinLnBrk="0" hangingPunct="1">
                  <a:lnSpc>
                    <a:spcPct val="90000"/>
                  </a:lnSpc>
                  <a:spcBef>
                    <a:spcPts val="499"/>
                  </a:spcBef>
                  <a:buFont typeface="Arial" panose="020B0604020202020204" pitchFamily="34" charset="0"/>
                  <a:buChar char="•"/>
                  <a:defRPr sz="179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853" indent="-228590" algn="l" defTabSz="914361" rtl="0" eaLnBrk="1" latinLnBrk="0" hangingPunct="1">
                  <a:lnSpc>
                    <a:spcPct val="90000"/>
                  </a:lnSpc>
                  <a:spcBef>
                    <a:spcPts val="499"/>
                  </a:spcBef>
                  <a:buFont typeface="Arial" panose="020B0604020202020204" pitchFamily="34" charset="0"/>
                  <a:buChar char="•"/>
                  <a:defRPr sz="179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034" indent="-228590" algn="l" defTabSz="914361" rtl="0" eaLnBrk="1" latinLnBrk="0" hangingPunct="1">
                  <a:lnSpc>
                    <a:spcPct val="90000"/>
                  </a:lnSpc>
                  <a:spcBef>
                    <a:spcPts val="499"/>
                  </a:spcBef>
                  <a:buFont typeface="Arial" panose="020B0604020202020204" pitchFamily="34" charset="0"/>
                  <a:buChar char="•"/>
                  <a:defRPr sz="179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i="1" dirty="0" smtClean="0"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1" i="1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0,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31" name="Content Placeholder 2">
                <a:extLst>
                  <a:ext uri="{FF2B5EF4-FFF2-40B4-BE49-F238E27FC236}">
                    <a16:creationId xmlns:a16="http://schemas.microsoft.com/office/drawing/2014/main" id="{E3F356BF-177E-8382-2C9D-281306B194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5684" y="4120772"/>
                <a:ext cx="1565147" cy="1007450"/>
              </a:xfrm>
              <a:prstGeom prst="rect">
                <a:avLst/>
              </a:prstGeom>
              <a:blipFill>
                <a:blip r:embed="rId9"/>
                <a:stretch>
                  <a:fillRect l="-29600" t="-187500" r="-67200" b="-248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F51E0C03-63E5-AC34-7157-FCB1A770E7E5}"/>
                  </a:ext>
                </a:extLst>
              </p:cNvPr>
              <p:cNvSpPr txBox="1"/>
              <p:nvPr/>
            </p:nvSpPr>
            <p:spPr>
              <a:xfrm>
                <a:off x="8306131" y="4059403"/>
                <a:ext cx="3535022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1" i="1" smtClean="0"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2400" b="1" i="1" smtClean="0"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=1|</m:t>
                      </m:r>
                      <m:r>
                        <a:rPr lang="en-US" sz="2400" b="1" i="1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400" b="1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≥</m:t>
                      </m:r>
                      <m:r>
                        <m:rPr>
                          <m:sty m:val="p"/>
                        </m:rPr>
                        <a:rPr lang="en-US" sz="2400" b="1" i="1"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lang="en-US" sz="2400" b="1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2400" b="1" i="1"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sz="2400" b="1" i="1">
                          <a:latin typeface="Cambria Math" panose="02040503050406030204" pitchFamily="18" charset="0"/>
                        </a:rPr>
                        <m:t>=0|</m:t>
                      </m:r>
                      <m:r>
                        <a:rPr lang="en-US" sz="2400" b="1" i="1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F51E0C03-63E5-AC34-7157-FCB1A770E7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6131" y="4059403"/>
                <a:ext cx="3535022" cy="461665"/>
              </a:xfrm>
              <a:prstGeom prst="rect">
                <a:avLst/>
              </a:prstGeom>
              <a:blipFill>
                <a:blip r:embed="rId10"/>
                <a:stretch>
                  <a:fillRect r="-358" b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>
            <a:extLst>
              <a:ext uri="{FF2B5EF4-FFF2-40B4-BE49-F238E27FC236}">
                <a16:creationId xmlns:a16="http://schemas.microsoft.com/office/drawing/2014/main" id="{640DE0D5-3F22-C24C-469B-98B8438039D2}"/>
              </a:ext>
            </a:extLst>
          </p:cNvPr>
          <p:cNvSpPr txBox="1"/>
          <p:nvPr/>
        </p:nvSpPr>
        <p:spPr>
          <a:xfrm>
            <a:off x="8446769" y="4521068"/>
            <a:ext cx="339438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otherwise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Content Placeholder 2">
                <a:extLst>
                  <a:ext uri="{FF2B5EF4-FFF2-40B4-BE49-F238E27FC236}">
                    <a16:creationId xmlns:a16="http://schemas.microsoft.com/office/drawing/2014/main" id="{D5ED8A77-ED30-2C21-F030-75C47CF2EE3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275244" y="5054303"/>
                <a:ext cx="905587" cy="100745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590" indent="-228590" algn="l" defTabSz="914361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770" indent="-228590" algn="l" defTabSz="914361" rtl="0" eaLnBrk="1" latinLnBrk="0" hangingPunct="1">
                  <a:lnSpc>
                    <a:spcPct val="90000"/>
                  </a:lnSpc>
                  <a:spcBef>
                    <a:spcPts val="499"/>
                  </a:spcBef>
                  <a:buFont typeface="Arial" panose="020B0604020202020204" pitchFamily="34" charset="0"/>
                  <a:buChar char="•"/>
                  <a:defRPr sz="239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2951" indent="-228590" algn="l" defTabSz="914361" rtl="0" eaLnBrk="1" latinLnBrk="0" hangingPunct="1">
                  <a:lnSpc>
                    <a:spcPct val="90000"/>
                  </a:lnSpc>
                  <a:spcBef>
                    <a:spcPts val="499"/>
                  </a:spcBef>
                  <a:buFont typeface="Arial" panose="020B0604020202020204" pitchFamily="34" charset="0"/>
                  <a:buChar char="•"/>
                  <a:defRPr sz="199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132" indent="-228590" algn="l" defTabSz="914361" rtl="0" eaLnBrk="1" latinLnBrk="0" hangingPunct="1">
                  <a:lnSpc>
                    <a:spcPct val="90000"/>
                  </a:lnSpc>
                  <a:spcBef>
                    <a:spcPts val="499"/>
                  </a:spcBef>
                  <a:buFont typeface="Arial" panose="020B0604020202020204" pitchFamily="34" charset="0"/>
                  <a:buChar char="•"/>
                  <a:defRPr sz="179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312" indent="-228590" algn="l" defTabSz="914361" rtl="0" eaLnBrk="1" latinLnBrk="0" hangingPunct="1">
                  <a:lnSpc>
                    <a:spcPct val="90000"/>
                  </a:lnSpc>
                  <a:spcBef>
                    <a:spcPts val="499"/>
                  </a:spcBef>
                  <a:buFont typeface="Arial" panose="020B0604020202020204" pitchFamily="34" charset="0"/>
                  <a:buChar char="•"/>
                  <a:defRPr sz="179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493" indent="-228590" algn="l" defTabSz="914361" rtl="0" eaLnBrk="1" latinLnBrk="0" hangingPunct="1">
                  <a:lnSpc>
                    <a:spcPct val="90000"/>
                  </a:lnSpc>
                  <a:spcBef>
                    <a:spcPts val="499"/>
                  </a:spcBef>
                  <a:buFont typeface="Arial" panose="020B0604020202020204" pitchFamily="34" charset="0"/>
                  <a:buChar char="•"/>
                  <a:defRPr sz="179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672" indent="-228590" algn="l" defTabSz="914361" rtl="0" eaLnBrk="1" latinLnBrk="0" hangingPunct="1">
                  <a:lnSpc>
                    <a:spcPct val="90000"/>
                  </a:lnSpc>
                  <a:spcBef>
                    <a:spcPts val="499"/>
                  </a:spcBef>
                  <a:buFont typeface="Arial" panose="020B0604020202020204" pitchFamily="34" charset="0"/>
                  <a:buChar char="•"/>
                  <a:defRPr sz="179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853" indent="-228590" algn="l" defTabSz="914361" rtl="0" eaLnBrk="1" latinLnBrk="0" hangingPunct="1">
                  <a:lnSpc>
                    <a:spcPct val="90000"/>
                  </a:lnSpc>
                  <a:spcBef>
                    <a:spcPts val="499"/>
                  </a:spcBef>
                  <a:buFont typeface="Arial" panose="020B0604020202020204" pitchFamily="34" charset="0"/>
                  <a:buChar char="•"/>
                  <a:defRPr sz="179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034" indent="-228590" algn="l" defTabSz="914361" rtl="0" eaLnBrk="1" latinLnBrk="0" hangingPunct="1">
                  <a:lnSpc>
                    <a:spcPct val="90000"/>
                  </a:lnSpc>
                  <a:spcBef>
                    <a:spcPts val="499"/>
                  </a:spcBef>
                  <a:buFont typeface="Arial" panose="020B0604020202020204" pitchFamily="34" charset="0"/>
                  <a:buChar char="•"/>
                  <a:defRPr sz="179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0,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37" name="Content Placeholder 2">
                <a:extLst>
                  <a:ext uri="{FF2B5EF4-FFF2-40B4-BE49-F238E27FC236}">
                    <a16:creationId xmlns:a16="http://schemas.microsoft.com/office/drawing/2014/main" id="{D5ED8A77-ED30-2C21-F030-75C47CF2EE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5244" y="5054303"/>
                <a:ext cx="905587" cy="1007450"/>
              </a:xfrm>
              <a:prstGeom prst="rect">
                <a:avLst/>
              </a:prstGeom>
              <a:blipFill>
                <a:blip r:embed="rId11"/>
                <a:stretch>
                  <a:fillRect l="-121918" t="-183951" r="-115068" b="-24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10AAC8F8-F937-D4CC-F510-9E3141ED4A5B}"/>
                  </a:ext>
                </a:extLst>
              </p:cNvPr>
              <p:cNvSpPr txBox="1"/>
              <p:nvPr/>
            </p:nvSpPr>
            <p:spPr>
              <a:xfrm>
                <a:off x="8306131" y="4960499"/>
                <a:ext cx="257185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1" i="1" smtClean="0"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2400" b="1" i="1" smtClean="0"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=1|</m:t>
                      </m:r>
                      <m:r>
                        <a:rPr lang="en-US" sz="2400" b="1" i="1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400" b="1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≥1/2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10AAC8F8-F937-D4CC-F510-9E3141ED4A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6131" y="4960499"/>
                <a:ext cx="2571853" cy="461665"/>
              </a:xfrm>
              <a:prstGeom prst="rect">
                <a:avLst/>
              </a:prstGeom>
              <a:blipFill>
                <a:blip r:embed="rId12"/>
                <a:stretch>
                  <a:fillRect b="-216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A92916A9-79C5-C6BA-5831-28E9EBB142DB}"/>
              </a:ext>
            </a:extLst>
          </p:cNvPr>
          <p:cNvSpPr txBox="1"/>
          <p:nvPr/>
        </p:nvSpPr>
        <p:spPr>
          <a:xfrm>
            <a:off x="8429903" y="5433460"/>
            <a:ext cx="344967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otherwise</a:t>
            </a:r>
          </a:p>
        </p:txBody>
      </p:sp>
    </p:spTree>
    <p:extLst>
      <p:ext uri="{BB962C8B-B14F-4D97-AF65-F5344CB8AC3E}">
        <p14:creationId xmlns:p14="http://schemas.microsoft.com/office/powerpoint/2010/main" val="2267969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0" grpId="0"/>
      <p:bldP spid="24" grpId="0"/>
      <p:bldP spid="27" grpId="0"/>
      <p:bldP spid="28" grpId="0"/>
      <p:bldP spid="29" grpId="0"/>
      <p:bldP spid="31" grpId="0"/>
      <p:bldP spid="33" grpId="0"/>
      <p:bldP spid="34" grpId="0"/>
      <p:bldP spid="37" grpId="0"/>
      <p:bldP spid="38" grpId="0"/>
      <p:bldP spid="3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67D2BC-696F-7DD1-E27E-8AE984250D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487C3B-6AC8-08F7-0294-CCD60C239D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Classification: Asymmetric Loss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2E276D-CBD9-4B8E-CF37-13594F6EC6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2420" y="1424540"/>
            <a:ext cx="11684507" cy="58714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/>
              <a:t>What if misclassifying a real object is worse than misclassifying cake?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16D6AF0-E306-EF42-DFDE-B5A0632A64A5}"/>
              </a:ext>
            </a:extLst>
          </p:cNvPr>
          <p:cNvGrpSpPr/>
          <p:nvPr/>
        </p:nvGrpSpPr>
        <p:grpSpPr>
          <a:xfrm>
            <a:off x="312421" y="2089253"/>
            <a:ext cx="2657198" cy="2754205"/>
            <a:chOff x="312421" y="2286000"/>
            <a:chExt cx="2657198" cy="2754205"/>
          </a:xfrm>
        </p:grpSpPr>
        <p:pic>
          <p:nvPicPr>
            <p:cNvPr id="4" name="Picture 3" descr="Custom Sculpted 3-D Realistic Cake — Artful Cakery by Julie">
              <a:extLst>
                <a:ext uri="{FF2B5EF4-FFF2-40B4-BE49-F238E27FC236}">
                  <a16:creationId xmlns:a16="http://schemas.microsoft.com/office/drawing/2014/main" id="{349D11F0-4DBC-527A-2B02-0400A590CE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17849" b="17612"/>
            <a:stretch>
              <a:fillRect/>
            </a:stretch>
          </p:blipFill>
          <p:spPr>
            <a:xfrm>
              <a:off x="312421" y="2286000"/>
              <a:ext cx="2657198" cy="228600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FB4B2611-47E7-1AB0-B9D1-9A0410416D4C}"/>
                    </a:ext>
                  </a:extLst>
                </p:cNvPr>
                <p:cNvSpPr txBox="1"/>
                <p:nvPr/>
              </p:nvSpPr>
              <p:spPr>
                <a:xfrm>
                  <a:off x="312421" y="4572000"/>
                  <a:ext cx="2657198" cy="46820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1" i="1" smtClean="0">
                            <a:solidFill>
                              <a:schemeClr val="accent3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2400" b="1" i="1" smtClean="0">
                            <a:solidFill>
                              <a:schemeClr val="accent3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sSup>
                          <m:sSupPr>
                            <m:ctrlPr>
                              <a:rPr lang="en-US" sz="2400" b="1" i="1" smtClean="0">
                                <a:solidFill>
                                  <a:schemeClr val="accent3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1" i="1" smtClean="0">
                                <a:solidFill>
                                  <a:schemeClr val="accent3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ℝ</m:t>
                            </m:r>
                          </m:e>
                          <m:sup>
                            <m:r>
                              <a:rPr lang="en-US" sz="2400" b="1" i="1" smtClean="0">
                                <a:solidFill>
                                  <a:schemeClr val="accent3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𝑫</m:t>
                            </m:r>
                          </m:sup>
                        </m:sSup>
                      </m:oMath>
                    </m:oMathPara>
                  </a14:m>
                  <a:endParaRPr lang="en-US" sz="2400" b="1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FB4B2611-47E7-1AB0-B9D1-9A0410416D4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2421" y="4572000"/>
                  <a:ext cx="2657198" cy="46820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8F1A597-6928-0C8A-0960-CD4F0DE4C5CF}"/>
              </a:ext>
            </a:extLst>
          </p:cNvPr>
          <p:cNvGrpSpPr/>
          <p:nvPr/>
        </p:nvGrpSpPr>
        <p:grpSpPr>
          <a:xfrm>
            <a:off x="4722873" y="2009252"/>
            <a:ext cx="1548384" cy="984885"/>
            <a:chOff x="4547616" y="2286000"/>
            <a:chExt cx="1548384" cy="98488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CAC95787-9272-3897-4699-FE1D598392F7}"/>
                    </a:ext>
                  </a:extLst>
                </p:cNvPr>
                <p:cNvSpPr txBox="1"/>
                <p:nvPr/>
              </p:nvSpPr>
              <p:spPr>
                <a:xfrm>
                  <a:off x="4547616" y="2809220"/>
                  <a:ext cx="1548384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2400" b="1" dirty="0">
                      <a:solidFill>
                        <a:schemeClr val="accent6"/>
                      </a:solidFill>
                    </a:rPr>
                    <a:t>(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sz="2400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a14:m>
                  <a:r>
                    <a:rPr lang="en-US" sz="2400" b="1" dirty="0">
                      <a:solidFill>
                        <a:schemeClr val="accent6"/>
                      </a:solidFill>
                    </a:rPr>
                    <a:t>)</a:t>
                  </a: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CAC95787-9272-3897-4699-FE1D598392F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47616" y="2809220"/>
                  <a:ext cx="1548384" cy="461665"/>
                </a:xfrm>
                <a:prstGeom prst="rect">
                  <a:avLst/>
                </a:prstGeom>
                <a:blipFill>
                  <a:blip r:embed="rId4"/>
                  <a:stretch>
                    <a:fillRect t="-13514" b="-2702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6886DAD-59BD-3090-8385-A93763B8B0AF}"/>
                </a:ext>
              </a:extLst>
            </p:cNvPr>
            <p:cNvSpPr txBox="1"/>
            <p:nvPr/>
          </p:nvSpPr>
          <p:spPr>
            <a:xfrm>
              <a:off x="4547616" y="2286000"/>
              <a:ext cx="1548384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accent6"/>
                  </a:solidFill>
                </a:rPr>
                <a:t>real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645AF12-CFC8-69DC-DD75-CC1AF8542E92}"/>
              </a:ext>
            </a:extLst>
          </p:cNvPr>
          <p:cNvGrpSpPr/>
          <p:nvPr/>
        </p:nvGrpSpPr>
        <p:grpSpPr>
          <a:xfrm>
            <a:off x="4722873" y="3286524"/>
            <a:ext cx="1548384" cy="984885"/>
            <a:chOff x="4547616" y="3895112"/>
            <a:chExt cx="1548384" cy="98488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E9FDEEA6-E299-3F4E-0F22-BD57B235C0F2}"/>
                    </a:ext>
                  </a:extLst>
                </p:cNvPr>
                <p:cNvSpPr txBox="1"/>
                <p:nvPr/>
              </p:nvSpPr>
              <p:spPr>
                <a:xfrm>
                  <a:off x="4547616" y="4418332"/>
                  <a:ext cx="1548384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2400" b="1" dirty="0">
                      <a:solidFill>
                        <a:schemeClr val="accent6"/>
                      </a:solidFill>
                    </a:rPr>
                    <a:t>(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sz="2400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a14:m>
                  <a:r>
                    <a:rPr lang="en-US" sz="2400" b="1" dirty="0">
                      <a:solidFill>
                        <a:schemeClr val="accent6"/>
                      </a:solidFill>
                    </a:rPr>
                    <a:t>)</a:t>
                  </a: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E9FDEEA6-E299-3F4E-0F22-BD57B235C0F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47616" y="4418332"/>
                  <a:ext cx="1548384" cy="461665"/>
                </a:xfrm>
                <a:prstGeom prst="rect">
                  <a:avLst/>
                </a:prstGeom>
                <a:blipFill>
                  <a:blip r:embed="rId5"/>
                  <a:stretch>
                    <a:fillRect t="-13514" b="-2702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3B7DBD5-1676-16BD-37F2-D95CF0731A09}"/>
                </a:ext>
              </a:extLst>
            </p:cNvPr>
            <p:cNvSpPr txBox="1"/>
            <p:nvPr/>
          </p:nvSpPr>
          <p:spPr>
            <a:xfrm>
              <a:off x="4547616" y="3895112"/>
              <a:ext cx="1548384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accent6"/>
                  </a:solidFill>
                </a:rPr>
                <a:t>cake</a:t>
              </a:r>
            </a:p>
          </p:txBody>
        </p:sp>
      </p:grp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5487C0C-82EC-25BD-E715-0205A4B98FB1}"/>
              </a:ext>
            </a:extLst>
          </p:cNvPr>
          <p:cNvCxnSpPr>
            <a:cxnSpLocks/>
            <a:endCxn id="7" idx="1"/>
          </p:cNvCxnSpPr>
          <p:nvPr/>
        </p:nvCxnSpPr>
        <p:spPr>
          <a:xfrm flipV="1">
            <a:off x="3020782" y="2763305"/>
            <a:ext cx="1702091" cy="472245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D88725E-CD2C-FE4E-F346-0186E5D40939}"/>
              </a:ext>
            </a:extLst>
          </p:cNvPr>
          <p:cNvCxnSpPr>
            <a:cxnSpLocks/>
          </p:cNvCxnSpPr>
          <p:nvPr/>
        </p:nvCxnSpPr>
        <p:spPr>
          <a:xfrm>
            <a:off x="3020782" y="3334152"/>
            <a:ext cx="1765665" cy="488864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6EB9206-6F1F-FFBF-4F0C-75214C87F7AC}"/>
                  </a:ext>
                </a:extLst>
              </p:cNvPr>
              <p:cNvSpPr txBox="1"/>
              <p:nvPr/>
            </p:nvSpPr>
            <p:spPr>
              <a:xfrm>
                <a:off x="3020782" y="2237339"/>
                <a:ext cx="1753255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sz="24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24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sz="2400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=1</m:t>
                    </m:r>
                    <m:r>
                      <a:rPr lang="en-US" sz="24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m:rPr>
                        <m:sty m:val="p"/>
                      </m:rPr>
                      <a:rPr lang="en-US" sz="24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24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b="1" dirty="0">
                    <a:solidFill>
                      <a:schemeClr val="accent1"/>
                    </a:solidFill>
                  </a:rPr>
                  <a:t>?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6EB9206-6F1F-FFBF-4F0C-75214C87F7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0782" y="2237339"/>
                <a:ext cx="1753255" cy="461665"/>
              </a:xfrm>
              <a:prstGeom prst="rect">
                <a:avLst/>
              </a:prstGeom>
              <a:blipFill>
                <a:blip r:embed="rId6"/>
                <a:stretch>
                  <a:fillRect l="-725" t="-13514" r="-5797" b="-270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37AAB13-500B-E8D9-54B0-18A74BDBC2DC}"/>
                  </a:ext>
                </a:extLst>
              </p:cNvPr>
              <p:cNvSpPr txBox="1"/>
              <p:nvPr/>
            </p:nvSpPr>
            <p:spPr>
              <a:xfrm>
                <a:off x="2969618" y="3887317"/>
                <a:ext cx="1753255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sz="24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24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sz="2400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0|</m:t>
                    </m:r>
                    <m:r>
                      <m:rPr>
                        <m:sty m:val="p"/>
                      </m:rPr>
                      <a:rPr lang="en-US" sz="24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24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b="1" dirty="0">
                    <a:solidFill>
                      <a:schemeClr val="accent1"/>
                    </a:solidFill>
                  </a:rPr>
                  <a:t>?</a:t>
                </a: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37AAB13-500B-E8D9-54B0-18A74BDBC2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9618" y="3887317"/>
                <a:ext cx="1753255" cy="461665"/>
              </a:xfrm>
              <a:prstGeom prst="rect">
                <a:avLst/>
              </a:prstGeom>
              <a:blipFill>
                <a:blip r:embed="rId7"/>
                <a:stretch>
                  <a:fillRect t="-16216" r="-5755" b="-270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E182CFA7-EE4A-BDCC-215A-BDFABA7F7061}"/>
              </a:ext>
            </a:extLst>
          </p:cNvPr>
          <p:cNvSpPr txBox="1">
            <a:spLocks/>
          </p:cNvSpPr>
          <p:nvPr/>
        </p:nvSpPr>
        <p:spPr>
          <a:xfrm>
            <a:off x="6615686" y="2208125"/>
            <a:ext cx="4983478" cy="5871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0" indent="-228590" algn="l" defTabSz="914361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70" indent="-228590" algn="l" defTabSz="914361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51" indent="-228590" algn="l" defTabSz="914361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32" indent="-228590" algn="l" defTabSz="914361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12" indent="-228590" algn="l" defTabSz="914361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93" indent="-228590" algn="l" defTabSz="914361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72" indent="-228590" algn="l" defTabSz="914361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53" indent="-228590" algn="l" defTabSz="914361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34" indent="-228590" algn="l" defTabSz="914361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b="1" u="sng" dirty="0"/>
              <a:t>Another approach</a:t>
            </a:r>
            <a:r>
              <a:rPr lang="en-US" sz="2400" dirty="0"/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Content Placeholder 2">
                <a:extLst>
                  <a:ext uri="{FF2B5EF4-FFF2-40B4-BE49-F238E27FC236}">
                    <a16:creationId xmlns:a16="http://schemas.microsoft.com/office/drawing/2014/main" id="{798364B6-C573-707B-F621-254E7AE96A3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15684" y="3262602"/>
                <a:ext cx="4101084" cy="79680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590" indent="-228590" algn="l" defTabSz="914361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770" indent="-228590" algn="l" defTabSz="914361" rtl="0" eaLnBrk="1" latinLnBrk="0" hangingPunct="1">
                  <a:lnSpc>
                    <a:spcPct val="90000"/>
                  </a:lnSpc>
                  <a:spcBef>
                    <a:spcPts val="499"/>
                  </a:spcBef>
                  <a:buFont typeface="Arial" panose="020B0604020202020204" pitchFamily="34" charset="0"/>
                  <a:buChar char="•"/>
                  <a:defRPr sz="239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2951" indent="-228590" algn="l" defTabSz="914361" rtl="0" eaLnBrk="1" latinLnBrk="0" hangingPunct="1">
                  <a:lnSpc>
                    <a:spcPct val="90000"/>
                  </a:lnSpc>
                  <a:spcBef>
                    <a:spcPts val="499"/>
                  </a:spcBef>
                  <a:buFont typeface="Arial" panose="020B0604020202020204" pitchFamily="34" charset="0"/>
                  <a:buChar char="•"/>
                  <a:defRPr sz="199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132" indent="-228590" algn="l" defTabSz="914361" rtl="0" eaLnBrk="1" latinLnBrk="0" hangingPunct="1">
                  <a:lnSpc>
                    <a:spcPct val="90000"/>
                  </a:lnSpc>
                  <a:spcBef>
                    <a:spcPts val="499"/>
                  </a:spcBef>
                  <a:buFont typeface="Arial" panose="020B0604020202020204" pitchFamily="34" charset="0"/>
                  <a:buChar char="•"/>
                  <a:defRPr sz="179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312" indent="-228590" algn="l" defTabSz="914361" rtl="0" eaLnBrk="1" latinLnBrk="0" hangingPunct="1">
                  <a:lnSpc>
                    <a:spcPct val="90000"/>
                  </a:lnSpc>
                  <a:spcBef>
                    <a:spcPts val="499"/>
                  </a:spcBef>
                  <a:buFont typeface="Arial" panose="020B0604020202020204" pitchFamily="34" charset="0"/>
                  <a:buChar char="•"/>
                  <a:defRPr sz="179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493" indent="-228590" algn="l" defTabSz="914361" rtl="0" eaLnBrk="1" latinLnBrk="0" hangingPunct="1">
                  <a:lnSpc>
                    <a:spcPct val="90000"/>
                  </a:lnSpc>
                  <a:spcBef>
                    <a:spcPts val="499"/>
                  </a:spcBef>
                  <a:buFont typeface="Arial" panose="020B0604020202020204" pitchFamily="34" charset="0"/>
                  <a:buChar char="•"/>
                  <a:defRPr sz="179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672" indent="-228590" algn="l" defTabSz="914361" rtl="0" eaLnBrk="1" latinLnBrk="0" hangingPunct="1">
                  <a:lnSpc>
                    <a:spcPct val="90000"/>
                  </a:lnSpc>
                  <a:spcBef>
                    <a:spcPts val="499"/>
                  </a:spcBef>
                  <a:buFont typeface="Arial" panose="020B0604020202020204" pitchFamily="34" charset="0"/>
                  <a:buChar char="•"/>
                  <a:defRPr sz="179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853" indent="-228590" algn="l" defTabSz="914361" rtl="0" eaLnBrk="1" latinLnBrk="0" hangingPunct="1">
                  <a:lnSpc>
                    <a:spcPct val="90000"/>
                  </a:lnSpc>
                  <a:spcBef>
                    <a:spcPts val="499"/>
                  </a:spcBef>
                  <a:buFont typeface="Arial" panose="020B0604020202020204" pitchFamily="34" charset="0"/>
                  <a:buChar char="•"/>
                  <a:defRPr sz="179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034" indent="-228590" algn="l" defTabSz="914361" rtl="0" eaLnBrk="1" latinLnBrk="0" hangingPunct="1">
                  <a:lnSpc>
                    <a:spcPct val="90000"/>
                  </a:lnSpc>
                  <a:spcBef>
                    <a:spcPts val="499"/>
                  </a:spcBef>
                  <a:buFont typeface="Arial" panose="020B0604020202020204" pitchFamily="34" charset="0"/>
                  <a:buChar char="•"/>
                  <a:defRPr sz="179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i="1" dirty="0"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1" i="1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limLow>
                        <m:limLow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argm</m:t>
                          </m:r>
                          <m:r>
                            <m:rPr>
                              <m:sty m:val="p"/>
                            </m:r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in</m:t>
                          </m:r>
                        </m:e>
                        <m:lim>
                          <m:r>
                            <m:rPr>
                              <m:sty m:val="p"/>
                            </m:r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∈{0,1}</m:t>
                          </m:r>
                        </m:lim>
                      </m:limLow>
                      <m:sSub>
                        <m:sSubPr>
                          <m:ctrlPr>
                            <a:rPr lang="en-US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</m:e>
                        <m:sub>
                          <m:acc>
                            <m:accPr>
                              <m:chr m:val="̅"/>
                              <m:ctrlPr>
                                <a:rPr lang="en-US" sz="2400" b="1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 sz="24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</m:acc>
                          <m:r>
                            <m:rPr>
                              <m:sty m:val="p"/>
                            </m:rPr>
                            <a:rPr lang="en-US" sz="24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sub>
                      </m:sSub>
                      <m:r>
                        <a:rPr lang="en-US" sz="2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lang="en-US" sz="2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2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sz="2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sz="24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</m:acc>
                      <m:r>
                        <a:rPr lang="en-US" sz="2400" b="1" i="1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sz="2400" b="1" i="1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400" b="1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28" name="Content Placeholder 2">
                <a:extLst>
                  <a:ext uri="{FF2B5EF4-FFF2-40B4-BE49-F238E27FC236}">
                    <a16:creationId xmlns:a16="http://schemas.microsoft.com/office/drawing/2014/main" id="{798364B6-C573-707B-F621-254E7AE96A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5684" y="3262602"/>
                <a:ext cx="4101084" cy="796801"/>
              </a:xfrm>
              <a:prstGeom prst="rect">
                <a:avLst/>
              </a:prstGeom>
              <a:blipFill>
                <a:blip r:embed="rId8"/>
                <a:stretch>
                  <a:fillRect t="-9375" r="-3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042CE229-E8E8-05F0-58F0-4A3EF18451AB}"/>
              </a:ext>
            </a:extLst>
          </p:cNvPr>
          <p:cNvSpPr txBox="1">
            <a:spLocks/>
          </p:cNvSpPr>
          <p:nvPr/>
        </p:nvSpPr>
        <p:spPr>
          <a:xfrm>
            <a:off x="6615685" y="2734393"/>
            <a:ext cx="4983478" cy="5871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0" indent="-228590" algn="l" defTabSz="914361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70" indent="-228590" algn="l" defTabSz="914361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51" indent="-228590" algn="l" defTabSz="914361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32" indent="-228590" algn="l" defTabSz="914361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12" indent="-228590" algn="l" defTabSz="914361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93" indent="-228590" algn="l" defTabSz="914361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72" indent="-228590" algn="l" defTabSz="914361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53" indent="-228590" algn="l" defTabSz="914361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34" indent="-228590" algn="l" defTabSz="914361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Minimize the risk (expected loss)!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Content Placeholder 2">
                <a:extLst>
                  <a:ext uri="{FF2B5EF4-FFF2-40B4-BE49-F238E27FC236}">
                    <a16:creationId xmlns:a16="http://schemas.microsoft.com/office/drawing/2014/main" id="{F72A6C10-7668-6AC7-C72F-4D938006296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15684" y="4120772"/>
                <a:ext cx="1565147" cy="100745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590" indent="-228590" algn="l" defTabSz="914361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770" indent="-228590" algn="l" defTabSz="914361" rtl="0" eaLnBrk="1" latinLnBrk="0" hangingPunct="1">
                  <a:lnSpc>
                    <a:spcPct val="90000"/>
                  </a:lnSpc>
                  <a:spcBef>
                    <a:spcPts val="499"/>
                  </a:spcBef>
                  <a:buFont typeface="Arial" panose="020B0604020202020204" pitchFamily="34" charset="0"/>
                  <a:buChar char="•"/>
                  <a:defRPr sz="239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2951" indent="-228590" algn="l" defTabSz="914361" rtl="0" eaLnBrk="1" latinLnBrk="0" hangingPunct="1">
                  <a:lnSpc>
                    <a:spcPct val="90000"/>
                  </a:lnSpc>
                  <a:spcBef>
                    <a:spcPts val="499"/>
                  </a:spcBef>
                  <a:buFont typeface="Arial" panose="020B0604020202020204" pitchFamily="34" charset="0"/>
                  <a:buChar char="•"/>
                  <a:defRPr sz="199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132" indent="-228590" algn="l" defTabSz="914361" rtl="0" eaLnBrk="1" latinLnBrk="0" hangingPunct="1">
                  <a:lnSpc>
                    <a:spcPct val="90000"/>
                  </a:lnSpc>
                  <a:spcBef>
                    <a:spcPts val="499"/>
                  </a:spcBef>
                  <a:buFont typeface="Arial" panose="020B0604020202020204" pitchFamily="34" charset="0"/>
                  <a:buChar char="•"/>
                  <a:defRPr sz="179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312" indent="-228590" algn="l" defTabSz="914361" rtl="0" eaLnBrk="1" latinLnBrk="0" hangingPunct="1">
                  <a:lnSpc>
                    <a:spcPct val="90000"/>
                  </a:lnSpc>
                  <a:spcBef>
                    <a:spcPts val="499"/>
                  </a:spcBef>
                  <a:buFont typeface="Arial" panose="020B0604020202020204" pitchFamily="34" charset="0"/>
                  <a:buChar char="•"/>
                  <a:defRPr sz="179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493" indent="-228590" algn="l" defTabSz="914361" rtl="0" eaLnBrk="1" latinLnBrk="0" hangingPunct="1">
                  <a:lnSpc>
                    <a:spcPct val="90000"/>
                  </a:lnSpc>
                  <a:spcBef>
                    <a:spcPts val="499"/>
                  </a:spcBef>
                  <a:buFont typeface="Arial" panose="020B0604020202020204" pitchFamily="34" charset="0"/>
                  <a:buChar char="•"/>
                  <a:defRPr sz="179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672" indent="-228590" algn="l" defTabSz="914361" rtl="0" eaLnBrk="1" latinLnBrk="0" hangingPunct="1">
                  <a:lnSpc>
                    <a:spcPct val="90000"/>
                  </a:lnSpc>
                  <a:spcBef>
                    <a:spcPts val="499"/>
                  </a:spcBef>
                  <a:buFont typeface="Arial" panose="020B0604020202020204" pitchFamily="34" charset="0"/>
                  <a:buChar char="•"/>
                  <a:defRPr sz="179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853" indent="-228590" algn="l" defTabSz="914361" rtl="0" eaLnBrk="1" latinLnBrk="0" hangingPunct="1">
                  <a:lnSpc>
                    <a:spcPct val="90000"/>
                  </a:lnSpc>
                  <a:spcBef>
                    <a:spcPts val="499"/>
                  </a:spcBef>
                  <a:buFont typeface="Arial" panose="020B0604020202020204" pitchFamily="34" charset="0"/>
                  <a:buChar char="•"/>
                  <a:defRPr sz="179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034" indent="-228590" algn="l" defTabSz="914361" rtl="0" eaLnBrk="1" latinLnBrk="0" hangingPunct="1">
                  <a:lnSpc>
                    <a:spcPct val="90000"/>
                  </a:lnSpc>
                  <a:spcBef>
                    <a:spcPts val="499"/>
                  </a:spcBef>
                  <a:buFont typeface="Arial" panose="020B0604020202020204" pitchFamily="34" charset="0"/>
                  <a:buChar char="•"/>
                  <a:defRPr sz="179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i="1" dirty="0" smtClean="0"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1" i="1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0,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31" name="Content Placeholder 2">
                <a:extLst>
                  <a:ext uri="{FF2B5EF4-FFF2-40B4-BE49-F238E27FC236}">
                    <a16:creationId xmlns:a16="http://schemas.microsoft.com/office/drawing/2014/main" id="{F72A6C10-7668-6AC7-C72F-4D93800629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5684" y="4120772"/>
                <a:ext cx="1565147" cy="1007450"/>
              </a:xfrm>
              <a:prstGeom prst="rect">
                <a:avLst/>
              </a:prstGeom>
              <a:blipFill>
                <a:blip r:embed="rId9"/>
                <a:stretch>
                  <a:fillRect l="-29600" t="-187500" r="-67200" b="-248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C53B6837-C153-7F4D-17C9-F0272A4617E0}"/>
                  </a:ext>
                </a:extLst>
              </p:cNvPr>
              <p:cNvSpPr txBox="1"/>
              <p:nvPr/>
            </p:nvSpPr>
            <p:spPr>
              <a:xfrm>
                <a:off x="8180831" y="4118149"/>
                <a:ext cx="4011169" cy="4308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200" b="1" i="1">
                              <a:latin typeface="Cambria Math" panose="02040503050406030204" pitchFamily="18" charset="0"/>
                            </a:rPr>
                            <m:t>L</m:t>
                          </m:r>
                        </m:e>
                        <m:sub>
                          <m:r>
                            <a:rPr lang="en-US" sz="2200" b="1" i="1" smtClean="0">
                              <a:latin typeface="Cambria Math" panose="02040503050406030204" pitchFamily="18" charset="0"/>
                            </a:rPr>
                            <m:t>01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sz="2200" b="1" i="1" smtClean="0"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lang="en-US" sz="2200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2200" b="1" i="1" smtClean="0"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sz="2200" b="1" i="1" smtClean="0">
                          <a:latin typeface="Cambria Math" panose="02040503050406030204" pitchFamily="18" charset="0"/>
                        </a:rPr>
                        <m:t>=0|</m:t>
                      </m:r>
                      <m:r>
                        <a:rPr lang="en-US" sz="2200" b="1" i="1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200" b="1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200" b="1" i="1" smtClean="0"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sz="22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200" b="1" i="1">
                              <a:latin typeface="Cambria Math" panose="02040503050406030204" pitchFamily="18" charset="0"/>
                            </a:rPr>
                            <m:t>L</m:t>
                          </m:r>
                        </m:e>
                        <m:sub>
                          <m:r>
                            <a:rPr lang="en-US" sz="2200" b="1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sz="2200" b="1" i="1"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lang="en-US" sz="2200" b="1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2200" b="1" i="1"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sz="2200" b="1" i="1">
                          <a:latin typeface="Cambria Math" panose="02040503050406030204" pitchFamily="18" charset="0"/>
                        </a:rPr>
                        <m:t>=1|</m:t>
                      </m:r>
                      <m:r>
                        <a:rPr lang="en-US" sz="2200" b="1" i="1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200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C53B6837-C153-7F4D-17C9-F0272A4617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0831" y="4118149"/>
                <a:ext cx="4011169" cy="430887"/>
              </a:xfrm>
              <a:prstGeom prst="rect">
                <a:avLst/>
              </a:prstGeom>
              <a:blipFill>
                <a:blip r:embed="rId10"/>
                <a:stretch>
                  <a:fillRect r="-315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>
            <a:extLst>
              <a:ext uri="{FF2B5EF4-FFF2-40B4-BE49-F238E27FC236}">
                <a16:creationId xmlns:a16="http://schemas.microsoft.com/office/drawing/2014/main" id="{728D0304-4B2E-7903-B6DC-AF6962F2A8DB}"/>
              </a:ext>
            </a:extLst>
          </p:cNvPr>
          <p:cNvSpPr txBox="1"/>
          <p:nvPr/>
        </p:nvSpPr>
        <p:spPr>
          <a:xfrm>
            <a:off x="8457550" y="4513071"/>
            <a:ext cx="339438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/>
              <a:t>otherwise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Content Placeholder 2">
                <a:extLst>
                  <a:ext uri="{FF2B5EF4-FFF2-40B4-BE49-F238E27FC236}">
                    <a16:creationId xmlns:a16="http://schemas.microsoft.com/office/drawing/2014/main" id="{6CD6317D-B8D5-76B5-D4A3-63CBC5EA601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275244" y="5054303"/>
                <a:ext cx="905587" cy="100745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590" indent="-228590" algn="l" defTabSz="914361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770" indent="-228590" algn="l" defTabSz="914361" rtl="0" eaLnBrk="1" latinLnBrk="0" hangingPunct="1">
                  <a:lnSpc>
                    <a:spcPct val="90000"/>
                  </a:lnSpc>
                  <a:spcBef>
                    <a:spcPts val="499"/>
                  </a:spcBef>
                  <a:buFont typeface="Arial" panose="020B0604020202020204" pitchFamily="34" charset="0"/>
                  <a:buChar char="•"/>
                  <a:defRPr sz="239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2951" indent="-228590" algn="l" defTabSz="914361" rtl="0" eaLnBrk="1" latinLnBrk="0" hangingPunct="1">
                  <a:lnSpc>
                    <a:spcPct val="90000"/>
                  </a:lnSpc>
                  <a:spcBef>
                    <a:spcPts val="499"/>
                  </a:spcBef>
                  <a:buFont typeface="Arial" panose="020B0604020202020204" pitchFamily="34" charset="0"/>
                  <a:buChar char="•"/>
                  <a:defRPr sz="199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132" indent="-228590" algn="l" defTabSz="914361" rtl="0" eaLnBrk="1" latinLnBrk="0" hangingPunct="1">
                  <a:lnSpc>
                    <a:spcPct val="90000"/>
                  </a:lnSpc>
                  <a:spcBef>
                    <a:spcPts val="499"/>
                  </a:spcBef>
                  <a:buFont typeface="Arial" panose="020B0604020202020204" pitchFamily="34" charset="0"/>
                  <a:buChar char="•"/>
                  <a:defRPr sz="179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312" indent="-228590" algn="l" defTabSz="914361" rtl="0" eaLnBrk="1" latinLnBrk="0" hangingPunct="1">
                  <a:lnSpc>
                    <a:spcPct val="90000"/>
                  </a:lnSpc>
                  <a:spcBef>
                    <a:spcPts val="499"/>
                  </a:spcBef>
                  <a:buFont typeface="Arial" panose="020B0604020202020204" pitchFamily="34" charset="0"/>
                  <a:buChar char="•"/>
                  <a:defRPr sz="179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493" indent="-228590" algn="l" defTabSz="914361" rtl="0" eaLnBrk="1" latinLnBrk="0" hangingPunct="1">
                  <a:lnSpc>
                    <a:spcPct val="90000"/>
                  </a:lnSpc>
                  <a:spcBef>
                    <a:spcPts val="499"/>
                  </a:spcBef>
                  <a:buFont typeface="Arial" panose="020B0604020202020204" pitchFamily="34" charset="0"/>
                  <a:buChar char="•"/>
                  <a:defRPr sz="179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672" indent="-228590" algn="l" defTabSz="914361" rtl="0" eaLnBrk="1" latinLnBrk="0" hangingPunct="1">
                  <a:lnSpc>
                    <a:spcPct val="90000"/>
                  </a:lnSpc>
                  <a:spcBef>
                    <a:spcPts val="499"/>
                  </a:spcBef>
                  <a:buFont typeface="Arial" panose="020B0604020202020204" pitchFamily="34" charset="0"/>
                  <a:buChar char="•"/>
                  <a:defRPr sz="179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853" indent="-228590" algn="l" defTabSz="914361" rtl="0" eaLnBrk="1" latinLnBrk="0" hangingPunct="1">
                  <a:lnSpc>
                    <a:spcPct val="90000"/>
                  </a:lnSpc>
                  <a:spcBef>
                    <a:spcPts val="499"/>
                  </a:spcBef>
                  <a:buFont typeface="Arial" panose="020B0604020202020204" pitchFamily="34" charset="0"/>
                  <a:buChar char="•"/>
                  <a:defRPr sz="179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034" indent="-228590" algn="l" defTabSz="914361" rtl="0" eaLnBrk="1" latinLnBrk="0" hangingPunct="1">
                  <a:lnSpc>
                    <a:spcPct val="90000"/>
                  </a:lnSpc>
                  <a:spcBef>
                    <a:spcPts val="499"/>
                  </a:spcBef>
                  <a:buFont typeface="Arial" panose="020B0604020202020204" pitchFamily="34" charset="0"/>
                  <a:buChar char="•"/>
                  <a:defRPr sz="179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0,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37" name="Content Placeholder 2">
                <a:extLst>
                  <a:ext uri="{FF2B5EF4-FFF2-40B4-BE49-F238E27FC236}">
                    <a16:creationId xmlns:a16="http://schemas.microsoft.com/office/drawing/2014/main" id="{6CD6317D-B8D5-76B5-D4A3-63CBC5EA60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5244" y="5054303"/>
                <a:ext cx="905587" cy="1007450"/>
              </a:xfrm>
              <a:prstGeom prst="rect">
                <a:avLst/>
              </a:prstGeom>
              <a:blipFill>
                <a:blip r:embed="rId11"/>
                <a:stretch>
                  <a:fillRect l="-121918" t="-183951" r="-115068" b="-24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3E4A0C8-0C4D-DE77-D5BA-D603B01461FD}"/>
                  </a:ext>
                </a:extLst>
              </p:cNvPr>
              <p:cNvSpPr txBox="1"/>
              <p:nvPr/>
            </p:nvSpPr>
            <p:spPr>
              <a:xfrm>
                <a:off x="8180830" y="5019245"/>
                <a:ext cx="3816097" cy="4308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200" b="1" i="1" smtClean="0"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lang="en-US" sz="2200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2200" b="1" i="1" smtClean="0"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sz="2200" b="1" i="1" smtClean="0">
                          <a:latin typeface="Cambria Math" panose="02040503050406030204" pitchFamily="18" charset="0"/>
                        </a:rPr>
                        <m:t>=1|</m:t>
                      </m:r>
                      <m:r>
                        <a:rPr lang="en-US" sz="2200" b="1" i="1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200" b="1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200" b="1" i="1" smtClean="0">
                          <a:latin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lang="en-US" sz="22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200" b="1" i="1">
                              <a:latin typeface="Cambria Math" panose="02040503050406030204" pitchFamily="18" charset="0"/>
                            </a:rPr>
                            <m:t>L</m:t>
                          </m:r>
                        </m:e>
                        <m:sub>
                          <m:r>
                            <a:rPr lang="en-US" sz="2200" b="1" i="1" smtClean="0">
                              <a:latin typeface="Cambria Math" panose="02040503050406030204" pitchFamily="18" charset="0"/>
                            </a:rPr>
                            <m:t>01</m:t>
                          </m:r>
                        </m:sub>
                      </m:sSub>
                      <m:r>
                        <a:rPr lang="en-US" sz="2200" b="1" i="1" smtClean="0">
                          <a:latin typeface="Cambria Math" panose="02040503050406030204" pitchFamily="18" charset="0"/>
                        </a:rPr>
                        <m:t>/(</m:t>
                      </m:r>
                      <m:sSub>
                        <m:sSubPr>
                          <m:ctrlPr>
                            <a:rPr lang="en-US" sz="22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200" b="1" i="1">
                              <a:latin typeface="Cambria Math" panose="02040503050406030204" pitchFamily="18" charset="0"/>
                            </a:rPr>
                            <m:t>L</m:t>
                          </m:r>
                        </m:e>
                        <m:sub>
                          <m:r>
                            <a:rPr lang="en-US" sz="2200" b="1" i="1" smtClean="0">
                              <a:latin typeface="Cambria Math" panose="02040503050406030204" pitchFamily="18" charset="0"/>
                            </a:rPr>
                            <m:t>01</m:t>
                          </m:r>
                        </m:sub>
                      </m:sSub>
                      <m:r>
                        <a:rPr lang="en-US" sz="2200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2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200" b="1" i="1">
                              <a:latin typeface="Cambria Math" panose="02040503050406030204" pitchFamily="18" charset="0"/>
                            </a:rPr>
                            <m:t>L</m:t>
                          </m:r>
                        </m:e>
                        <m:sub>
                          <m:r>
                            <a:rPr lang="en-US" sz="2200" b="1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  <m:r>
                        <a:rPr lang="en-US" sz="2200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3E4A0C8-0C4D-DE77-D5BA-D603B01461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0830" y="5019245"/>
                <a:ext cx="3816097" cy="430887"/>
              </a:xfrm>
              <a:prstGeom prst="rect">
                <a:avLst/>
              </a:prstGeom>
              <a:blipFill>
                <a:blip r:embed="rId12"/>
                <a:stretch>
                  <a:fillRect r="-332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D3A9C796-D712-9308-B6D4-72059CA699AC}"/>
              </a:ext>
            </a:extLst>
          </p:cNvPr>
          <p:cNvSpPr txBox="1"/>
          <p:nvPr/>
        </p:nvSpPr>
        <p:spPr>
          <a:xfrm>
            <a:off x="8429903" y="5447509"/>
            <a:ext cx="344967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/>
              <a:t>otherwise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C97186F-4721-1998-63E7-EA4800339EA0}"/>
                  </a:ext>
                </a:extLst>
              </p:cNvPr>
              <p:cNvSpPr txBox="1"/>
              <p:nvPr/>
            </p:nvSpPr>
            <p:spPr>
              <a:xfrm>
                <a:off x="560832" y="4945162"/>
                <a:ext cx="5710425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1" dirty="0">
                    <a:solidFill>
                      <a:schemeClr val="tx1"/>
                    </a:solidFill>
                  </a:rPr>
                  <a:t>Loss of misclassifying cake as real: </a:t>
                </a:r>
                <a:endParaRPr lang="en-US" sz="2400" b="1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01</m:t>
                          </m:r>
                        </m:sub>
                      </m:sSub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2400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sz="2400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US" sz="2400" i="1" dirty="0"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1" i="1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1)</m:t>
                      </m:r>
                    </m:oMath>
                  </m:oMathPara>
                </a14:m>
                <a:endParaRPr lang="en-US" sz="24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C97186F-4721-1998-63E7-EA4800339E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832" y="4945162"/>
                <a:ext cx="5710425" cy="830997"/>
              </a:xfrm>
              <a:prstGeom prst="rect">
                <a:avLst/>
              </a:prstGeom>
              <a:blipFill>
                <a:blip r:embed="rId13"/>
                <a:stretch>
                  <a:fillRect l="-1778" t="-7463" r="-2444" b="-89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3ACD9C5-0357-57B9-E921-E5AEE4908A3E}"/>
                  </a:ext>
                </a:extLst>
              </p:cNvPr>
              <p:cNvSpPr txBox="1"/>
              <p:nvPr/>
            </p:nvSpPr>
            <p:spPr>
              <a:xfrm>
                <a:off x="560832" y="5849633"/>
                <a:ext cx="5710425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1" dirty="0">
                    <a:solidFill>
                      <a:schemeClr val="tx1"/>
                    </a:solidFill>
                  </a:rPr>
                  <a:t>Loss of misclassifying real as cake: </a:t>
                </a:r>
                <a:endParaRPr lang="en-US" sz="2400" b="1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1" i="1">
                              <a:latin typeface="Cambria Math" panose="02040503050406030204" pitchFamily="18" charset="0"/>
                            </a:rPr>
                            <m:t>L</m:t>
                          </m:r>
                        </m:e>
                        <m:sub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400" b="1" i="1">
                          <a:latin typeface="Cambria Math" panose="02040503050406030204" pitchFamily="18" charset="0"/>
                        </a:rPr>
                        <m:t>L</m:t>
                      </m:r>
                      <m:r>
                        <a:rPr lang="en-US" sz="2400" b="1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2400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sz="2400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sz="2400" i="1" dirty="0"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1" i="1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)=0)</m:t>
                      </m:r>
                    </m:oMath>
                  </m:oMathPara>
                </a14:m>
                <a:endParaRPr lang="en-US" sz="24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3ACD9C5-0357-57B9-E921-E5AEE4908A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832" y="5849633"/>
                <a:ext cx="5710425" cy="830997"/>
              </a:xfrm>
              <a:prstGeom prst="rect">
                <a:avLst/>
              </a:prstGeom>
              <a:blipFill>
                <a:blip r:embed="rId14"/>
                <a:stretch>
                  <a:fillRect l="-1778" t="-7463" r="-2444" b="-89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52078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/>
      <p:bldP spid="29" grpId="0"/>
      <p:bldP spid="31" grpId="0"/>
      <p:bldP spid="33" grpId="0"/>
      <p:bldP spid="34" grpId="0"/>
      <p:bldP spid="37" grpId="0"/>
      <p:bldP spid="38" grpId="0"/>
      <p:bldP spid="39" grpId="0"/>
      <p:bldP spid="5" grpId="0"/>
      <p:bldP spid="1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DFE051-A175-3C14-6DCF-8BA9FB7098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99ECA1-6F3E-A854-7C7A-2BA32651E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Discriminative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D8DDD934-CD93-CB03-64B0-F3BDF55B1E8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12421" y="1424540"/>
                <a:ext cx="11567160" cy="58714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590" indent="-228590" algn="l" defTabSz="914361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770" indent="-228590" algn="l" defTabSz="914361" rtl="0" eaLnBrk="1" latinLnBrk="0" hangingPunct="1">
                  <a:lnSpc>
                    <a:spcPct val="90000"/>
                  </a:lnSpc>
                  <a:spcBef>
                    <a:spcPts val="499"/>
                  </a:spcBef>
                  <a:buFont typeface="Arial" panose="020B0604020202020204" pitchFamily="34" charset="0"/>
                  <a:buChar char="•"/>
                  <a:defRPr sz="239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2951" indent="-228590" algn="l" defTabSz="914361" rtl="0" eaLnBrk="1" latinLnBrk="0" hangingPunct="1">
                  <a:lnSpc>
                    <a:spcPct val="90000"/>
                  </a:lnSpc>
                  <a:spcBef>
                    <a:spcPts val="499"/>
                  </a:spcBef>
                  <a:buFont typeface="Arial" panose="020B0604020202020204" pitchFamily="34" charset="0"/>
                  <a:buChar char="•"/>
                  <a:defRPr sz="199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132" indent="-228590" algn="l" defTabSz="914361" rtl="0" eaLnBrk="1" latinLnBrk="0" hangingPunct="1">
                  <a:lnSpc>
                    <a:spcPct val="90000"/>
                  </a:lnSpc>
                  <a:spcBef>
                    <a:spcPts val="499"/>
                  </a:spcBef>
                  <a:buFont typeface="Arial" panose="020B0604020202020204" pitchFamily="34" charset="0"/>
                  <a:buChar char="•"/>
                  <a:defRPr sz="179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312" indent="-228590" algn="l" defTabSz="914361" rtl="0" eaLnBrk="1" latinLnBrk="0" hangingPunct="1">
                  <a:lnSpc>
                    <a:spcPct val="90000"/>
                  </a:lnSpc>
                  <a:spcBef>
                    <a:spcPts val="499"/>
                  </a:spcBef>
                  <a:buFont typeface="Arial" panose="020B0604020202020204" pitchFamily="34" charset="0"/>
                  <a:buChar char="•"/>
                  <a:defRPr sz="179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493" indent="-228590" algn="l" defTabSz="914361" rtl="0" eaLnBrk="1" latinLnBrk="0" hangingPunct="1">
                  <a:lnSpc>
                    <a:spcPct val="90000"/>
                  </a:lnSpc>
                  <a:spcBef>
                    <a:spcPts val="499"/>
                  </a:spcBef>
                  <a:buFont typeface="Arial" panose="020B0604020202020204" pitchFamily="34" charset="0"/>
                  <a:buChar char="•"/>
                  <a:defRPr sz="179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672" indent="-228590" algn="l" defTabSz="914361" rtl="0" eaLnBrk="1" latinLnBrk="0" hangingPunct="1">
                  <a:lnSpc>
                    <a:spcPct val="90000"/>
                  </a:lnSpc>
                  <a:spcBef>
                    <a:spcPts val="499"/>
                  </a:spcBef>
                  <a:buFont typeface="Arial" panose="020B0604020202020204" pitchFamily="34" charset="0"/>
                  <a:buChar char="•"/>
                  <a:defRPr sz="179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853" indent="-228590" algn="l" defTabSz="914361" rtl="0" eaLnBrk="1" latinLnBrk="0" hangingPunct="1">
                  <a:lnSpc>
                    <a:spcPct val="90000"/>
                  </a:lnSpc>
                  <a:spcBef>
                    <a:spcPts val="499"/>
                  </a:spcBef>
                  <a:buFont typeface="Arial" panose="020B0604020202020204" pitchFamily="34" charset="0"/>
                  <a:buChar char="•"/>
                  <a:defRPr sz="179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034" indent="-228590" algn="l" defTabSz="914361" rtl="0" eaLnBrk="1" latinLnBrk="0" hangingPunct="1">
                  <a:lnSpc>
                    <a:spcPct val="90000"/>
                  </a:lnSpc>
                  <a:spcBef>
                    <a:spcPts val="499"/>
                  </a:spcBef>
                  <a:buFont typeface="Arial" panose="020B0604020202020204" pitchFamily="34" charset="0"/>
                  <a:buChar char="•"/>
                  <a:defRPr sz="179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dirty="0">
                    <a:solidFill>
                      <a:schemeClr val="tx1"/>
                    </a:solidFill>
                  </a:rPr>
                  <a:t>This seems reasonable! But what is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1" i="1">
                        <a:solidFill>
                          <a:schemeClr val="accent3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?</a:t>
                </a: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D8DDD934-CD93-CB03-64B0-F3BDF55B1E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421" y="1424540"/>
                <a:ext cx="11567160" cy="587140"/>
              </a:xfrm>
              <a:prstGeom prst="rect">
                <a:avLst/>
              </a:prstGeom>
              <a:blipFill>
                <a:blip r:embed="rId2"/>
                <a:stretch>
                  <a:fillRect l="-1096" t="-19149" b="-106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96D638C3-B009-E256-F7F9-42DD606F02D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12421" y="2125344"/>
                <a:ext cx="11567160" cy="58714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590" indent="-228590" algn="l" defTabSz="914361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770" indent="-228590" algn="l" defTabSz="914361" rtl="0" eaLnBrk="1" latinLnBrk="0" hangingPunct="1">
                  <a:lnSpc>
                    <a:spcPct val="90000"/>
                  </a:lnSpc>
                  <a:spcBef>
                    <a:spcPts val="499"/>
                  </a:spcBef>
                  <a:buFont typeface="Arial" panose="020B0604020202020204" pitchFamily="34" charset="0"/>
                  <a:buChar char="•"/>
                  <a:defRPr sz="239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2951" indent="-228590" algn="l" defTabSz="914361" rtl="0" eaLnBrk="1" latinLnBrk="0" hangingPunct="1">
                  <a:lnSpc>
                    <a:spcPct val="90000"/>
                  </a:lnSpc>
                  <a:spcBef>
                    <a:spcPts val="499"/>
                  </a:spcBef>
                  <a:buFont typeface="Arial" panose="020B0604020202020204" pitchFamily="34" charset="0"/>
                  <a:buChar char="•"/>
                  <a:defRPr sz="199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132" indent="-228590" algn="l" defTabSz="914361" rtl="0" eaLnBrk="1" latinLnBrk="0" hangingPunct="1">
                  <a:lnSpc>
                    <a:spcPct val="90000"/>
                  </a:lnSpc>
                  <a:spcBef>
                    <a:spcPts val="499"/>
                  </a:spcBef>
                  <a:buFont typeface="Arial" panose="020B0604020202020204" pitchFamily="34" charset="0"/>
                  <a:buChar char="•"/>
                  <a:defRPr sz="179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312" indent="-228590" algn="l" defTabSz="914361" rtl="0" eaLnBrk="1" latinLnBrk="0" hangingPunct="1">
                  <a:lnSpc>
                    <a:spcPct val="90000"/>
                  </a:lnSpc>
                  <a:spcBef>
                    <a:spcPts val="499"/>
                  </a:spcBef>
                  <a:buFont typeface="Arial" panose="020B0604020202020204" pitchFamily="34" charset="0"/>
                  <a:buChar char="•"/>
                  <a:defRPr sz="179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493" indent="-228590" algn="l" defTabSz="914361" rtl="0" eaLnBrk="1" latinLnBrk="0" hangingPunct="1">
                  <a:lnSpc>
                    <a:spcPct val="90000"/>
                  </a:lnSpc>
                  <a:spcBef>
                    <a:spcPts val="499"/>
                  </a:spcBef>
                  <a:buFont typeface="Arial" panose="020B0604020202020204" pitchFamily="34" charset="0"/>
                  <a:buChar char="•"/>
                  <a:defRPr sz="179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672" indent="-228590" algn="l" defTabSz="914361" rtl="0" eaLnBrk="1" latinLnBrk="0" hangingPunct="1">
                  <a:lnSpc>
                    <a:spcPct val="90000"/>
                  </a:lnSpc>
                  <a:spcBef>
                    <a:spcPts val="499"/>
                  </a:spcBef>
                  <a:buFont typeface="Arial" panose="020B0604020202020204" pitchFamily="34" charset="0"/>
                  <a:buChar char="•"/>
                  <a:defRPr sz="179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853" indent="-228590" algn="l" defTabSz="914361" rtl="0" eaLnBrk="1" latinLnBrk="0" hangingPunct="1">
                  <a:lnSpc>
                    <a:spcPct val="90000"/>
                  </a:lnSpc>
                  <a:spcBef>
                    <a:spcPts val="499"/>
                  </a:spcBef>
                  <a:buFont typeface="Arial" panose="020B0604020202020204" pitchFamily="34" charset="0"/>
                  <a:buChar char="•"/>
                  <a:defRPr sz="179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034" indent="-228590" algn="l" defTabSz="914361" rtl="0" eaLnBrk="1" latinLnBrk="0" hangingPunct="1">
                  <a:lnSpc>
                    <a:spcPct val="90000"/>
                  </a:lnSpc>
                  <a:spcBef>
                    <a:spcPts val="499"/>
                  </a:spcBef>
                  <a:buFont typeface="Arial" panose="020B0604020202020204" pitchFamily="34" charset="0"/>
                  <a:buChar char="•"/>
                  <a:defRPr sz="179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dirty="0">
                    <a:solidFill>
                      <a:schemeClr val="tx1"/>
                    </a:solidFill>
                  </a:rPr>
                  <a:t>We generally don’t know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1" i="1">
                        <a:solidFill>
                          <a:schemeClr val="accent3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, but we could estimate it!</a:t>
                </a:r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96D638C3-B009-E256-F7F9-42DD606F02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421" y="2125344"/>
                <a:ext cx="11567160" cy="587140"/>
              </a:xfrm>
              <a:prstGeom prst="rect">
                <a:avLst/>
              </a:prstGeom>
              <a:blipFill>
                <a:blip r:embed="rId3"/>
                <a:stretch>
                  <a:fillRect l="-1096" t="-19149" b="-106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6F0252C-ABED-66E8-645A-2A1D0FF2B66F}"/>
              </a:ext>
            </a:extLst>
          </p:cNvPr>
          <p:cNvSpPr txBox="1">
            <a:spLocks/>
          </p:cNvSpPr>
          <p:nvPr/>
        </p:nvSpPr>
        <p:spPr>
          <a:xfrm>
            <a:off x="312420" y="2826148"/>
            <a:ext cx="11567160" cy="9289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0" indent="-228590" algn="l" defTabSz="914361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70" indent="-228590" algn="l" defTabSz="914361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51" indent="-228590" algn="l" defTabSz="914361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32" indent="-228590" algn="l" defTabSz="914361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12" indent="-228590" algn="l" defTabSz="914361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93" indent="-228590" algn="l" defTabSz="914361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72" indent="-228590" algn="l" defTabSz="914361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53" indent="-228590" algn="l" defTabSz="914361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34" indent="-228590" algn="l" defTabSz="914361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</a:rPr>
              <a:t>Models that assume a form of the posterior distribution and </a:t>
            </a:r>
            <a:r>
              <a:rPr lang="en-US" dirty="0"/>
              <a:t>fit the parameters to make predictions are called </a:t>
            </a:r>
            <a:r>
              <a:rPr lang="en-US" b="1" dirty="0"/>
              <a:t>discriminative models</a:t>
            </a:r>
            <a:r>
              <a:rPr lang="en-US" dirty="0"/>
              <a:t>. 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E2CBD9D-8688-22A3-7B05-432F8999816E}"/>
              </a:ext>
            </a:extLst>
          </p:cNvPr>
          <p:cNvSpPr txBox="1">
            <a:spLocks/>
          </p:cNvSpPr>
          <p:nvPr/>
        </p:nvSpPr>
        <p:spPr>
          <a:xfrm>
            <a:off x="312420" y="3868800"/>
            <a:ext cx="11567160" cy="7008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0" indent="-228590" algn="l" defTabSz="914361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70" indent="-228590" algn="l" defTabSz="914361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51" indent="-228590" algn="l" defTabSz="914361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32" indent="-228590" algn="l" defTabSz="914361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12" indent="-228590" algn="l" defTabSz="914361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93" indent="-228590" algn="l" defTabSz="914361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72" indent="-228590" algn="l" defTabSz="914361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53" indent="-228590" algn="l" defTabSz="914361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34" indent="-228590" algn="l" defTabSz="914361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</a:rPr>
              <a:t>A popular example of a</a:t>
            </a:r>
            <a:r>
              <a:rPr lang="en-US" dirty="0"/>
              <a:t> discriminative model is </a:t>
            </a:r>
            <a:r>
              <a:rPr lang="en-US" b="1" dirty="0"/>
              <a:t>logistic regression</a:t>
            </a:r>
            <a:r>
              <a:rPr lang="en-US" dirty="0"/>
              <a:t>. 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4817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0280FB-A429-6B2F-0CE7-ABC2902118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C1F7B24-D9F7-30C8-51D8-DFCB0A2519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Classification Problems</a:t>
            </a:r>
          </a:p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Logistic Regression</a:t>
            </a: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Classification Metrics</a:t>
            </a: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Multi-Class Extension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1C025F5-6AC2-798D-4E9F-37E2D813947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Logistic Regression: Problem &amp; Solution</a:t>
            </a:r>
          </a:p>
        </p:txBody>
      </p:sp>
    </p:spTree>
    <p:extLst>
      <p:ext uri="{BB962C8B-B14F-4D97-AF65-F5344CB8AC3E}">
        <p14:creationId xmlns:p14="http://schemas.microsoft.com/office/powerpoint/2010/main" val="7136442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64B70A-79D6-866C-63A5-CB9D97F960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87301B-1D96-F48D-AED0-C96A56AF4B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Logistic Regression Assumption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1BAC88F-63CB-0D1B-D0B7-6DA8971BDAC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12421" y="1424540"/>
                <a:ext cx="11567160" cy="58714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590" indent="-228590" algn="l" defTabSz="914361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770" indent="-228590" algn="l" defTabSz="914361" rtl="0" eaLnBrk="1" latinLnBrk="0" hangingPunct="1">
                  <a:lnSpc>
                    <a:spcPct val="90000"/>
                  </a:lnSpc>
                  <a:spcBef>
                    <a:spcPts val="499"/>
                  </a:spcBef>
                  <a:buFont typeface="Arial" panose="020B0604020202020204" pitchFamily="34" charset="0"/>
                  <a:buChar char="•"/>
                  <a:defRPr sz="239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2951" indent="-228590" algn="l" defTabSz="914361" rtl="0" eaLnBrk="1" latinLnBrk="0" hangingPunct="1">
                  <a:lnSpc>
                    <a:spcPct val="90000"/>
                  </a:lnSpc>
                  <a:spcBef>
                    <a:spcPts val="499"/>
                  </a:spcBef>
                  <a:buFont typeface="Arial" panose="020B0604020202020204" pitchFamily="34" charset="0"/>
                  <a:buChar char="•"/>
                  <a:defRPr sz="199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132" indent="-228590" algn="l" defTabSz="914361" rtl="0" eaLnBrk="1" latinLnBrk="0" hangingPunct="1">
                  <a:lnSpc>
                    <a:spcPct val="90000"/>
                  </a:lnSpc>
                  <a:spcBef>
                    <a:spcPts val="499"/>
                  </a:spcBef>
                  <a:buFont typeface="Arial" panose="020B0604020202020204" pitchFamily="34" charset="0"/>
                  <a:buChar char="•"/>
                  <a:defRPr sz="179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312" indent="-228590" algn="l" defTabSz="914361" rtl="0" eaLnBrk="1" latinLnBrk="0" hangingPunct="1">
                  <a:lnSpc>
                    <a:spcPct val="90000"/>
                  </a:lnSpc>
                  <a:spcBef>
                    <a:spcPts val="499"/>
                  </a:spcBef>
                  <a:buFont typeface="Arial" panose="020B0604020202020204" pitchFamily="34" charset="0"/>
                  <a:buChar char="•"/>
                  <a:defRPr sz="179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493" indent="-228590" algn="l" defTabSz="914361" rtl="0" eaLnBrk="1" latinLnBrk="0" hangingPunct="1">
                  <a:lnSpc>
                    <a:spcPct val="90000"/>
                  </a:lnSpc>
                  <a:spcBef>
                    <a:spcPts val="499"/>
                  </a:spcBef>
                  <a:buFont typeface="Arial" panose="020B0604020202020204" pitchFamily="34" charset="0"/>
                  <a:buChar char="•"/>
                  <a:defRPr sz="179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672" indent="-228590" algn="l" defTabSz="914361" rtl="0" eaLnBrk="1" latinLnBrk="0" hangingPunct="1">
                  <a:lnSpc>
                    <a:spcPct val="90000"/>
                  </a:lnSpc>
                  <a:spcBef>
                    <a:spcPts val="499"/>
                  </a:spcBef>
                  <a:buFont typeface="Arial" panose="020B0604020202020204" pitchFamily="34" charset="0"/>
                  <a:buChar char="•"/>
                  <a:defRPr sz="179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853" indent="-228590" algn="l" defTabSz="914361" rtl="0" eaLnBrk="1" latinLnBrk="0" hangingPunct="1">
                  <a:lnSpc>
                    <a:spcPct val="90000"/>
                  </a:lnSpc>
                  <a:spcBef>
                    <a:spcPts val="499"/>
                  </a:spcBef>
                  <a:buFont typeface="Arial" panose="020B0604020202020204" pitchFamily="34" charset="0"/>
                  <a:buChar char="•"/>
                  <a:defRPr sz="179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034" indent="-228590" algn="l" defTabSz="914361" rtl="0" eaLnBrk="1" latinLnBrk="0" hangingPunct="1">
                  <a:lnSpc>
                    <a:spcPct val="90000"/>
                  </a:lnSpc>
                  <a:spcBef>
                    <a:spcPts val="499"/>
                  </a:spcBef>
                  <a:buFont typeface="Arial" panose="020B0604020202020204" pitchFamily="34" charset="0"/>
                  <a:buChar char="•"/>
                  <a:defRPr sz="179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dirty="0">
                    <a:solidFill>
                      <a:schemeClr val="tx1"/>
                    </a:solidFill>
                  </a:rPr>
                  <a:t>How do we estimate</a:t>
                </a:r>
                <a:r>
                  <a:rPr lang="en-US" b="1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1" i="1">
                        <a:solidFill>
                          <a:schemeClr val="accent3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in logistic regression?</a:t>
                </a: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1BAC88F-63CB-0D1B-D0B7-6DA8971BDA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421" y="1424540"/>
                <a:ext cx="11567160" cy="587140"/>
              </a:xfrm>
              <a:prstGeom prst="rect">
                <a:avLst/>
              </a:prstGeom>
              <a:blipFill>
                <a:blip r:embed="rId2"/>
                <a:stretch>
                  <a:fillRect l="-1096" t="-19149" b="-106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98872541-E6B1-3829-6F22-97ECAE2C559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12420" y="2125344"/>
                <a:ext cx="11567160" cy="104243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590" indent="-228590" algn="l" defTabSz="914361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770" indent="-228590" algn="l" defTabSz="914361" rtl="0" eaLnBrk="1" latinLnBrk="0" hangingPunct="1">
                  <a:lnSpc>
                    <a:spcPct val="90000"/>
                  </a:lnSpc>
                  <a:spcBef>
                    <a:spcPts val="499"/>
                  </a:spcBef>
                  <a:buFont typeface="Arial" panose="020B0604020202020204" pitchFamily="34" charset="0"/>
                  <a:buChar char="•"/>
                  <a:defRPr sz="239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2951" indent="-228590" algn="l" defTabSz="914361" rtl="0" eaLnBrk="1" latinLnBrk="0" hangingPunct="1">
                  <a:lnSpc>
                    <a:spcPct val="90000"/>
                  </a:lnSpc>
                  <a:spcBef>
                    <a:spcPts val="499"/>
                  </a:spcBef>
                  <a:buFont typeface="Arial" panose="020B0604020202020204" pitchFamily="34" charset="0"/>
                  <a:buChar char="•"/>
                  <a:defRPr sz="199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132" indent="-228590" algn="l" defTabSz="914361" rtl="0" eaLnBrk="1" latinLnBrk="0" hangingPunct="1">
                  <a:lnSpc>
                    <a:spcPct val="90000"/>
                  </a:lnSpc>
                  <a:spcBef>
                    <a:spcPts val="499"/>
                  </a:spcBef>
                  <a:buFont typeface="Arial" panose="020B0604020202020204" pitchFamily="34" charset="0"/>
                  <a:buChar char="•"/>
                  <a:defRPr sz="179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312" indent="-228590" algn="l" defTabSz="914361" rtl="0" eaLnBrk="1" latinLnBrk="0" hangingPunct="1">
                  <a:lnSpc>
                    <a:spcPct val="90000"/>
                  </a:lnSpc>
                  <a:spcBef>
                    <a:spcPts val="499"/>
                  </a:spcBef>
                  <a:buFont typeface="Arial" panose="020B0604020202020204" pitchFamily="34" charset="0"/>
                  <a:buChar char="•"/>
                  <a:defRPr sz="179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493" indent="-228590" algn="l" defTabSz="914361" rtl="0" eaLnBrk="1" latinLnBrk="0" hangingPunct="1">
                  <a:lnSpc>
                    <a:spcPct val="90000"/>
                  </a:lnSpc>
                  <a:spcBef>
                    <a:spcPts val="499"/>
                  </a:spcBef>
                  <a:buFont typeface="Arial" panose="020B0604020202020204" pitchFamily="34" charset="0"/>
                  <a:buChar char="•"/>
                  <a:defRPr sz="179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672" indent="-228590" algn="l" defTabSz="914361" rtl="0" eaLnBrk="1" latinLnBrk="0" hangingPunct="1">
                  <a:lnSpc>
                    <a:spcPct val="90000"/>
                  </a:lnSpc>
                  <a:spcBef>
                    <a:spcPts val="499"/>
                  </a:spcBef>
                  <a:buFont typeface="Arial" panose="020B0604020202020204" pitchFamily="34" charset="0"/>
                  <a:buChar char="•"/>
                  <a:defRPr sz="179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853" indent="-228590" algn="l" defTabSz="914361" rtl="0" eaLnBrk="1" latinLnBrk="0" hangingPunct="1">
                  <a:lnSpc>
                    <a:spcPct val="90000"/>
                  </a:lnSpc>
                  <a:spcBef>
                    <a:spcPts val="499"/>
                  </a:spcBef>
                  <a:buFont typeface="Arial" panose="020B0604020202020204" pitchFamily="34" charset="0"/>
                  <a:buChar char="•"/>
                  <a:defRPr sz="179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034" indent="-228590" algn="l" defTabSz="914361" rtl="0" eaLnBrk="1" latinLnBrk="0" hangingPunct="1">
                  <a:lnSpc>
                    <a:spcPct val="90000"/>
                  </a:lnSpc>
                  <a:spcBef>
                    <a:spcPts val="499"/>
                  </a:spcBef>
                  <a:buFont typeface="Arial" panose="020B0604020202020204" pitchFamily="34" charset="0"/>
                  <a:buChar char="•"/>
                  <a:defRPr sz="179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u="sng" dirty="0">
                    <a:solidFill>
                      <a:schemeClr val="tx1"/>
                    </a:solidFill>
                  </a:rPr>
                  <a:t>A natural choice</a:t>
                </a:r>
                <a:r>
                  <a:rPr lang="en-US" dirty="0"/>
                  <a:t>:</a:t>
                </a:r>
                <a:r>
                  <a:rPr lang="en-US" dirty="0">
                    <a:solidFill>
                      <a:schemeClr val="tx1"/>
                    </a:solidFill>
                  </a:rPr>
                  <a:t> Assume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1" i="1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m:rPr>
                        <m:sty m:val="p"/>
                      </m:rPr>
                      <a:rPr lang="en-US" b="1" i="1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m:rPr>
                        <m:sty m:val="p"/>
                      </m:rPr>
                      <a:rPr lang="en-US" b="1" i="1" smtClean="0">
                        <a:latin typeface="Cambria Math" panose="02040503050406030204" pitchFamily="18" charset="0"/>
                      </a:rPr>
                      <m:t>Bernoulli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b="1" i="1" smtClean="0"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, where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1" i="1">
                        <a:latin typeface="Cambria Math" panose="02040503050406030204" pitchFamily="18" charset="0"/>
                      </a:rPr>
                      <m:t>p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is the </a:t>
                </a:r>
                <a:r>
                  <a:rPr lang="en-US" dirty="0"/>
                  <a:t>probability of success (i.e., the probability an object is real), so</a:t>
                </a:r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98872541-E6B1-3829-6F22-97ECAE2C55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420" y="2125344"/>
                <a:ext cx="11567160" cy="1042434"/>
              </a:xfrm>
              <a:prstGeom prst="rect">
                <a:avLst/>
              </a:prstGeom>
              <a:blipFill>
                <a:blip r:embed="rId3"/>
                <a:stretch>
                  <a:fillRect l="-1096" t="-10843" r="-18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4D04136-64EB-AF07-5951-79B12EAD7112}"/>
                  </a:ext>
                </a:extLst>
              </p:cNvPr>
              <p:cNvSpPr txBox="1"/>
              <p:nvPr/>
            </p:nvSpPr>
            <p:spPr>
              <a:xfrm>
                <a:off x="1170432" y="3167003"/>
                <a:ext cx="609600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sz="2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2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sz="2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sz="28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800" b="1" i="1">
                        <a:solidFill>
                          <a:schemeClr val="accent3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8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2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800" b="0" i="1" smtClean="0">
                            <a:latin typeface="Cambria Math" panose="02040503050406030204" pitchFamily="18" charset="0"/>
                          </a:rPr>
                          <m:t>p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2800" b="0" i="1" smtClean="0">
                            <a:latin typeface="Cambria Math" panose="02040503050406030204" pitchFamily="18" charset="0"/>
                          </a:rPr>
                          <m:t>y</m:t>
                        </m:r>
                      </m:sup>
                    </m:sSup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m:rPr>
                                <m:sty m:val="p"/>
                              </m:r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p</m:t>
                            </m:r>
                          </m:e>
                        </m:d>
                      </m:e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m:rPr>
                            <m:sty m:val="p"/>
                          </m:rPr>
                          <a:rPr lang="en-US" sz="2800" b="0" i="1" smtClean="0">
                            <a:latin typeface="Cambria Math" panose="02040503050406030204" pitchFamily="18" charset="0"/>
                          </a:rPr>
                          <m:t>y</m:t>
                        </m:r>
                      </m:sup>
                    </m:sSup>
                  </m:oMath>
                </a14:m>
                <a:r>
                  <a:rPr lang="en-US" sz="2800" dirty="0"/>
                  <a:t>.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4D04136-64EB-AF07-5951-79B12EAD71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0432" y="3167003"/>
                <a:ext cx="6096000" cy="523220"/>
              </a:xfrm>
              <a:prstGeom prst="rect">
                <a:avLst/>
              </a:prstGeom>
              <a:blipFill>
                <a:blip r:embed="rId4"/>
                <a:stretch>
                  <a:fillRect l="-624" t="-14286" b="-309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C18619EC-4DC8-C467-AFCA-1AA70ED1B80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12420" y="3915867"/>
                <a:ext cx="11567160" cy="58714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590" indent="-228590" algn="l" defTabSz="914361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770" indent="-228590" algn="l" defTabSz="914361" rtl="0" eaLnBrk="1" latinLnBrk="0" hangingPunct="1">
                  <a:lnSpc>
                    <a:spcPct val="90000"/>
                  </a:lnSpc>
                  <a:spcBef>
                    <a:spcPts val="499"/>
                  </a:spcBef>
                  <a:buFont typeface="Arial" panose="020B0604020202020204" pitchFamily="34" charset="0"/>
                  <a:buChar char="•"/>
                  <a:defRPr sz="239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2951" indent="-228590" algn="l" defTabSz="914361" rtl="0" eaLnBrk="1" latinLnBrk="0" hangingPunct="1">
                  <a:lnSpc>
                    <a:spcPct val="90000"/>
                  </a:lnSpc>
                  <a:spcBef>
                    <a:spcPts val="499"/>
                  </a:spcBef>
                  <a:buFont typeface="Arial" panose="020B0604020202020204" pitchFamily="34" charset="0"/>
                  <a:buChar char="•"/>
                  <a:defRPr sz="199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132" indent="-228590" algn="l" defTabSz="914361" rtl="0" eaLnBrk="1" latinLnBrk="0" hangingPunct="1">
                  <a:lnSpc>
                    <a:spcPct val="90000"/>
                  </a:lnSpc>
                  <a:spcBef>
                    <a:spcPts val="499"/>
                  </a:spcBef>
                  <a:buFont typeface="Arial" panose="020B0604020202020204" pitchFamily="34" charset="0"/>
                  <a:buChar char="•"/>
                  <a:defRPr sz="179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312" indent="-228590" algn="l" defTabSz="914361" rtl="0" eaLnBrk="1" latinLnBrk="0" hangingPunct="1">
                  <a:lnSpc>
                    <a:spcPct val="90000"/>
                  </a:lnSpc>
                  <a:spcBef>
                    <a:spcPts val="499"/>
                  </a:spcBef>
                  <a:buFont typeface="Arial" panose="020B0604020202020204" pitchFamily="34" charset="0"/>
                  <a:buChar char="•"/>
                  <a:defRPr sz="179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493" indent="-228590" algn="l" defTabSz="914361" rtl="0" eaLnBrk="1" latinLnBrk="0" hangingPunct="1">
                  <a:lnSpc>
                    <a:spcPct val="90000"/>
                  </a:lnSpc>
                  <a:spcBef>
                    <a:spcPts val="499"/>
                  </a:spcBef>
                  <a:buFont typeface="Arial" panose="020B0604020202020204" pitchFamily="34" charset="0"/>
                  <a:buChar char="•"/>
                  <a:defRPr sz="179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672" indent="-228590" algn="l" defTabSz="914361" rtl="0" eaLnBrk="1" latinLnBrk="0" hangingPunct="1">
                  <a:lnSpc>
                    <a:spcPct val="90000"/>
                  </a:lnSpc>
                  <a:spcBef>
                    <a:spcPts val="499"/>
                  </a:spcBef>
                  <a:buFont typeface="Arial" panose="020B0604020202020204" pitchFamily="34" charset="0"/>
                  <a:buChar char="•"/>
                  <a:defRPr sz="179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853" indent="-228590" algn="l" defTabSz="914361" rtl="0" eaLnBrk="1" latinLnBrk="0" hangingPunct="1">
                  <a:lnSpc>
                    <a:spcPct val="90000"/>
                  </a:lnSpc>
                  <a:spcBef>
                    <a:spcPts val="499"/>
                  </a:spcBef>
                  <a:buFont typeface="Arial" panose="020B0604020202020204" pitchFamily="34" charset="0"/>
                  <a:buChar char="•"/>
                  <a:defRPr sz="179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034" indent="-228590" algn="l" defTabSz="914361" rtl="0" eaLnBrk="1" latinLnBrk="0" hangingPunct="1">
                  <a:lnSpc>
                    <a:spcPct val="90000"/>
                  </a:lnSpc>
                  <a:spcBef>
                    <a:spcPts val="499"/>
                  </a:spcBef>
                  <a:buFont typeface="Arial" panose="020B0604020202020204" pitchFamily="34" charset="0"/>
                  <a:buChar char="•"/>
                  <a:defRPr sz="179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dirty="0">
                    <a:solidFill>
                      <a:schemeClr val="tx1"/>
                    </a:solidFill>
                  </a:rPr>
                  <a:t>How do we choose the probability of success,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1" i="1"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1" i="1"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b="1" i="1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=1|</m:t>
                    </m:r>
                    <m:r>
                      <a:rPr lang="en-US" b="1" i="1">
                        <a:solidFill>
                          <a:schemeClr val="accent3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? </a:t>
                </a:r>
              </a:p>
            </p:txBody>
          </p:sp>
        </mc:Choice>
        <mc:Fallback xmlns="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C18619EC-4DC8-C467-AFCA-1AA70ED1B8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420" y="3915867"/>
                <a:ext cx="11567160" cy="587140"/>
              </a:xfrm>
              <a:prstGeom prst="rect">
                <a:avLst/>
              </a:prstGeom>
              <a:blipFill>
                <a:blip r:embed="rId5"/>
                <a:stretch>
                  <a:fillRect l="-1096" t="-19149" b="-106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95218DCC-21E3-770C-3D12-13A9C27BF88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12420" y="4503006"/>
                <a:ext cx="11567160" cy="74808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590" indent="-228590" algn="l" defTabSz="914361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770" indent="-228590" algn="l" defTabSz="914361" rtl="0" eaLnBrk="1" latinLnBrk="0" hangingPunct="1">
                  <a:lnSpc>
                    <a:spcPct val="90000"/>
                  </a:lnSpc>
                  <a:spcBef>
                    <a:spcPts val="499"/>
                  </a:spcBef>
                  <a:buFont typeface="Arial" panose="020B0604020202020204" pitchFamily="34" charset="0"/>
                  <a:buChar char="•"/>
                  <a:defRPr sz="239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2951" indent="-228590" algn="l" defTabSz="914361" rtl="0" eaLnBrk="1" latinLnBrk="0" hangingPunct="1">
                  <a:lnSpc>
                    <a:spcPct val="90000"/>
                  </a:lnSpc>
                  <a:spcBef>
                    <a:spcPts val="499"/>
                  </a:spcBef>
                  <a:buFont typeface="Arial" panose="020B0604020202020204" pitchFamily="34" charset="0"/>
                  <a:buChar char="•"/>
                  <a:defRPr sz="199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132" indent="-228590" algn="l" defTabSz="914361" rtl="0" eaLnBrk="1" latinLnBrk="0" hangingPunct="1">
                  <a:lnSpc>
                    <a:spcPct val="90000"/>
                  </a:lnSpc>
                  <a:spcBef>
                    <a:spcPts val="499"/>
                  </a:spcBef>
                  <a:buFont typeface="Arial" panose="020B0604020202020204" pitchFamily="34" charset="0"/>
                  <a:buChar char="•"/>
                  <a:defRPr sz="179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312" indent="-228590" algn="l" defTabSz="914361" rtl="0" eaLnBrk="1" latinLnBrk="0" hangingPunct="1">
                  <a:lnSpc>
                    <a:spcPct val="90000"/>
                  </a:lnSpc>
                  <a:spcBef>
                    <a:spcPts val="499"/>
                  </a:spcBef>
                  <a:buFont typeface="Arial" panose="020B0604020202020204" pitchFamily="34" charset="0"/>
                  <a:buChar char="•"/>
                  <a:defRPr sz="179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493" indent="-228590" algn="l" defTabSz="914361" rtl="0" eaLnBrk="1" latinLnBrk="0" hangingPunct="1">
                  <a:lnSpc>
                    <a:spcPct val="90000"/>
                  </a:lnSpc>
                  <a:spcBef>
                    <a:spcPts val="499"/>
                  </a:spcBef>
                  <a:buFont typeface="Arial" panose="020B0604020202020204" pitchFamily="34" charset="0"/>
                  <a:buChar char="•"/>
                  <a:defRPr sz="179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672" indent="-228590" algn="l" defTabSz="914361" rtl="0" eaLnBrk="1" latinLnBrk="0" hangingPunct="1">
                  <a:lnSpc>
                    <a:spcPct val="90000"/>
                  </a:lnSpc>
                  <a:spcBef>
                    <a:spcPts val="499"/>
                  </a:spcBef>
                  <a:buFont typeface="Arial" panose="020B0604020202020204" pitchFamily="34" charset="0"/>
                  <a:buChar char="•"/>
                  <a:defRPr sz="179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853" indent="-228590" algn="l" defTabSz="914361" rtl="0" eaLnBrk="1" latinLnBrk="0" hangingPunct="1">
                  <a:lnSpc>
                    <a:spcPct val="90000"/>
                  </a:lnSpc>
                  <a:spcBef>
                    <a:spcPts val="499"/>
                  </a:spcBef>
                  <a:buFont typeface="Arial" panose="020B0604020202020204" pitchFamily="34" charset="0"/>
                  <a:buChar char="•"/>
                  <a:defRPr sz="179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034" indent="-228590" algn="l" defTabSz="914361" rtl="0" eaLnBrk="1" latinLnBrk="0" hangingPunct="1">
                  <a:lnSpc>
                    <a:spcPct val="90000"/>
                  </a:lnSpc>
                  <a:spcBef>
                    <a:spcPts val="499"/>
                  </a:spcBef>
                  <a:buFont typeface="Arial" panose="020B0604020202020204" pitchFamily="34" charset="0"/>
                  <a:buChar char="•"/>
                  <a:defRPr sz="179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dirty="0">
                    <a:solidFill>
                      <a:schemeClr val="tx1"/>
                    </a:solidFill>
                  </a:rPr>
                  <a:t>We could observ</a:t>
                </a:r>
                <a:r>
                  <a:rPr lang="en-US" dirty="0"/>
                  <a:t>e a set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1" i="1" smtClean="0">
                        <a:latin typeface="Cambria Math" panose="02040503050406030204" pitchFamily="18" charset="0"/>
                      </a:rPr>
                      <m:t>N</m:t>
                    </m:r>
                  </m:oMath>
                </a14:m>
                <a:r>
                  <a:rPr lang="en-US" dirty="0"/>
                  <a:t> objects and let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1" i="1"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# </m:t>
                        </m:r>
                        <m:r>
                          <m:rPr>
                            <m:sty m:val="p"/>
                          </m:rPr>
                          <a:rPr lang="en-US" b="1" i="1" smtClean="0">
                            <a:latin typeface="Cambria Math" panose="02040503050406030204" pitchFamily="18" charset="0"/>
                          </a:rPr>
                          <m:t>of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b="1" i="1" smtClean="0">
                            <a:latin typeface="Cambria Math" panose="02040503050406030204" pitchFamily="18" charset="0"/>
                          </a:rPr>
                          <m:t>real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b="1" i="1" smtClean="0">
                            <a:latin typeface="Cambria Math" panose="02040503050406030204" pitchFamily="18" charset="0"/>
                          </a:rPr>
                          <m:t>objects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b="1" i="1" smtClean="0">
                            <a:latin typeface="Cambria Math" panose="02040503050406030204" pitchFamily="18" charset="0"/>
                          </a:rPr>
                          <m:t>N</m:t>
                        </m:r>
                      </m:den>
                    </m:f>
                  </m:oMath>
                </a14:m>
                <a:r>
                  <a:rPr lang="en-US" dirty="0"/>
                  <a:t>. 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95218DCC-21E3-770C-3D12-13A9C27BF8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420" y="4503006"/>
                <a:ext cx="11567160" cy="748089"/>
              </a:xfrm>
              <a:prstGeom prst="rect">
                <a:avLst/>
              </a:prstGeom>
              <a:blipFill>
                <a:blip r:embed="rId6"/>
                <a:stretch>
                  <a:fillRect l="-1096" t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B15CB779-1D67-E2A4-5718-D212CEB554E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12420" y="5251095"/>
                <a:ext cx="11567160" cy="117408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590" indent="-228590" algn="l" defTabSz="914361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770" indent="-228590" algn="l" defTabSz="914361" rtl="0" eaLnBrk="1" latinLnBrk="0" hangingPunct="1">
                  <a:lnSpc>
                    <a:spcPct val="90000"/>
                  </a:lnSpc>
                  <a:spcBef>
                    <a:spcPts val="499"/>
                  </a:spcBef>
                  <a:buFont typeface="Arial" panose="020B0604020202020204" pitchFamily="34" charset="0"/>
                  <a:buChar char="•"/>
                  <a:defRPr sz="239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2951" indent="-228590" algn="l" defTabSz="914361" rtl="0" eaLnBrk="1" latinLnBrk="0" hangingPunct="1">
                  <a:lnSpc>
                    <a:spcPct val="90000"/>
                  </a:lnSpc>
                  <a:spcBef>
                    <a:spcPts val="499"/>
                  </a:spcBef>
                  <a:buFont typeface="Arial" panose="020B0604020202020204" pitchFamily="34" charset="0"/>
                  <a:buChar char="•"/>
                  <a:defRPr sz="199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132" indent="-228590" algn="l" defTabSz="914361" rtl="0" eaLnBrk="1" latinLnBrk="0" hangingPunct="1">
                  <a:lnSpc>
                    <a:spcPct val="90000"/>
                  </a:lnSpc>
                  <a:spcBef>
                    <a:spcPts val="499"/>
                  </a:spcBef>
                  <a:buFont typeface="Arial" panose="020B0604020202020204" pitchFamily="34" charset="0"/>
                  <a:buChar char="•"/>
                  <a:defRPr sz="179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312" indent="-228590" algn="l" defTabSz="914361" rtl="0" eaLnBrk="1" latinLnBrk="0" hangingPunct="1">
                  <a:lnSpc>
                    <a:spcPct val="90000"/>
                  </a:lnSpc>
                  <a:spcBef>
                    <a:spcPts val="499"/>
                  </a:spcBef>
                  <a:buFont typeface="Arial" panose="020B0604020202020204" pitchFamily="34" charset="0"/>
                  <a:buChar char="•"/>
                  <a:defRPr sz="179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493" indent="-228590" algn="l" defTabSz="914361" rtl="0" eaLnBrk="1" latinLnBrk="0" hangingPunct="1">
                  <a:lnSpc>
                    <a:spcPct val="90000"/>
                  </a:lnSpc>
                  <a:spcBef>
                    <a:spcPts val="499"/>
                  </a:spcBef>
                  <a:buFont typeface="Arial" panose="020B0604020202020204" pitchFamily="34" charset="0"/>
                  <a:buChar char="•"/>
                  <a:defRPr sz="179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672" indent="-228590" algn="l" defTabSz="914361" rtl="0" eaLnBrk="1" latinLnBrk="0" hangingPunct="1">
                  <a:lnSpc>
                    <a:spcPct val="90000"/>
                  </a:lnSpc>
                  <a:spcBef>
                    <a:spcPts val="499"/>
                  </a:spcBef>
                  <a:buFont typeface="Arial" panose="020B0604020202020204" pitchFamily="34" charset="0"/>
                  <a:buChar char="•"/>
                  <a:defRPr sz="179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853" indent="-228590" algn="l" defTabSz="914361" rtl="0" eaLnBrk="1" latinLnBrk="0" hangingPunct="1">
                  <a:lnSpc>
                    <a:spcPct val="90000"/>
                  </a:lnSpc>
                  <a:spcBef>
                    <a:spcPts val="499"/>
                  </a:spcBef>
                  <a:buFont typeface="Arial" panose="020B0604020202020204" pitchFamily="34" charset="0"/>
                  <a:buChar char="•"/>
                  <a:defRPr sz="179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034" indent="-228590" algn="l" defTabSz="914361" rtl="0" eaLnBrk="1" latinLnBrk="0" hangingPunct="1">
                  <a:lnSpc>
                    <a:spcPct val="90000"/>
                  </a:lnSpc>
                  <a:spcBef>
                    <a:spcPts val="499"/>
                  </a:spcBef>
                  <a:buFont typeface="Arial" panose="020B0604020202020204" pitchFamily="34" charset="0"/>
                  <a:buChar char="•"/>
                  <a:defRPr sz="179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dirty="0">
                    <a:solidFill>
                      <a:schemeClr val="tx1"/>
                    </a:solidFill>
                  </a:rPr>
                  <a:t>But if we observe some features, </a:t>
                </a:r>
                <a14:m>
                  <m:oMath xmlns:m="http://schemas.openxmlformats.org/officeDocument/2006/math">
                    <m:r>
                      <a:rPr lang="en-US" b="1" i="1">
                        <a:solidFill>
                          <a:schemeClr val="accent3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, that should inform our decision. Let’s then assume the probability of success is a function of </a:t>
                </a:r>
                <a14:m>
                  <m:oMath xmlns:m="http://schemas.openxmlformats.org/officeDocument/2006/math">
                    <m:r>
                      <a:rPr lang="en-US" b="1" i="1">
                        <a:solidFill>
                          <a:schemeClr val="accent3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dirty="0"/>
                  <a:t>, </a:t>
                </a:r>
                <a:r>
                  <a:rPr lang="en-US" dirty="0">
                    <a:solidFill>
                      <a:schemeClr val="tx1"/>
                    </a:solidFill>
                  </a:rPr>
                  <a:t>so</a:t>
                </a:r>
              </a:p>
            </p:txBody>
          </p:sp>
        </mc:Choice>
        <mc:Fallback xmlns="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B15CB779-1D67-E2A4-5718-D212CEB554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420" y="5251095"/>
                <a:ext cx="11567160" cy="1174089"/>
              </a:xfrm>
              <a:prstGeom prst="rect">
                <a:avLst/>
              </a:prstGeom>
              <a:blipFill>
                <a:blip r:embed="rId7"/>
                <a:stretch>
                  <a:fillRect l="-1096" t="-9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CB30A31-EF43-0336-D90E-D909E5A69DF3}"/>
                  </a:ext>
                </a:extLst>
              </p:cNvPr>
              <p:cNvSpPr txBox="1"/>
              <p:nvPr/>
            </p:nvSpPr>
            <p:spPr>
              <a:xfrm>
                <a:off x="1170432" y="6145583"/>
                <a:ext cx="609600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sz="2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2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sz="2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sz="28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800" b="1" i="1">
                        <a:solidFill>
                          <a:schemeClr val="accent3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8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2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800" b="1" i="1">
                            <a:latin typeface="Cambria Math" panose="02040503050406030204" pitchFamily="18" charset="0"/>
                          </a:rPr>
                          <m:t>p</m:t>
                        </m:r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800" b="1" i="1">
                            <a:solidFill>
                              <a:schemeClr val="accent3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2800" b="0" i="1" smtClean="0">
                            <a:latin typeface="Cambria Math" panose="02040503050406030204" pitchFamily="18" charset="0"/>
                          </a:rPr>
                          <m:t>y</m:t>
                        </m:r>
                      </m:sup>
                    </m:sSup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m:rPr>
                                <m:sty m:val="p"/>
                              </m:rPr>
                              <a:rPr lang="en-US" sz="2800" b="1" i="1">
                                <a:latin typeface="Cambria Math" panose="02040503050406030204" pitchFamily="18" charset="0"/>
                              </a:rPr>
                              <m:t>p</m:t>
                            </m:r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800" b="1" i="1">
                                <a:solidFill>
                                  <a:schemeClr val="accent3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e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m:rPr>
                            <m:sty m:val="p"/>
                          </m:rPr>
                          <a:rPr lang="en-US" sz="2800" b="0" i="1" smtClean="0">
                            <a:latin typeface="Cambria Math" panose="02040503050406030204" pitchFamily="18" charset="0"/>
                          </a:rPr>
                          <m:t>y</m:t>
                        </m:r>
                      </m:sup>
                    </m:sSup>
                  </m:oMath>
                </a14:m>
                <a:r>
                  <a:rPr lang="en-US" sz="2800" dirty="0"/>
                  <a:t>.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CB30A31-EF43-0336-D90E-D909E5A69D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0432" y="6145583"/>
                <a:ext cx="6096000" cy="523220"/>
              </a:xfrm>
              <a:prstGeom prst="rect">
                <a:avLst/>
              </a:prstGeom>
              <a:blipFill>
                <a:blip r:embed="rId8"/>
                <a:stretch>
                  <a:fillRect l="-624" t="-13953" b="-279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41110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0" grpId="0"/>
      <p:bldP spid="11" grpId="0"/>
      <p:bldP spid="12" grpId="0"/>
      <p:bldP spid="1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2A9536-956B-284D-BC18-5FFDD4A61C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6064B3-F2ED-C2A7-216F-525006181A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Sigmoid Function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E30BBD24-0297-5A28-BC6E-28048EBC72D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12421" y="1424540"/>
                <a:ext cx="11567160" cy="58714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590" indent="-228590" algn="l" defTabSz="914361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770" indent="-228590" algn="l" defTabSz="914361" rtl="0" eaLnBrk="1" latinLnBrk="0" hangingPunct="1">
                  <a:lnSpc>
                    <a:spcPct val="90000"/>
                  </a:lnSpc>
                  <a:spcBef>
                    <a:spcPts val="499"/>
                  </a:spcBef>
                  <a:buFont typeface="Arial" panose="020B0604020202020204" pitchFamily="34" charset="0"/>
                  <a:buChar char="•"/>
                  <a:defRPr sz="239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2951" indent="-228590" algn="l" defTabSz="914361" rtl="0" eaLnBrk="1" latinLnBrk="0" hangingPunct="1">
                  <a:lnSpc>
                    <a:spcPct val="90000"/>
                  </a:lnSpc>
                  <a:spcBef>
                    <a:spcPts val="499"/>
                  </a:spcBef>
                  <a:buFont typeface="Arial" panose="020B0604020202020204" pitchFamily="34" charset="0"/>
                  <a:buChar char="•"/>
                  <a:defRPr sz="199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132" indent="-228590" algn="l" defTabSz="914361" rtl="0" eaLnBrk="1" latinLnBrk="0" hangingPunct="1">
                  <a:lnSpc>
                    <a:spcPct val="90000"/>
                  </a:lnSpc>
                  <a:spcBef>
                    <a:spcPts val="499"/>
                  </a:spcBef>
                  <a:buFont typeface="Arial" panose="020B0604020202020204" pitchFamily="34" charset="0"/>
                  <a:buChar char="•"/>
                  <a:defRPr sz="179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312" indent="-228590" algn="l" defTabSz="914361" rtl="0" eaLnBrk="1" latinLnBrk="0" hangingPunct="1">
                  <a:lnSpc>
                    <a:spcPct val="90000"/>
                  </a:lnSpc>
                  <a:spcBef>
                    <a:spcPts val="499"/>
                  </a:spcBef>
                  <a:buFont typeface="Arial" panose="020B0604020202020204" pitchFamily="34" charset="0"/>
                  <a:buChar char="•"/>
                  <a:defRPr sz="179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493" indent="-228590" algn="l" defTabSz="914361" rtl="0" eaLnBrk="1" latinLnBrk="0" hangingPunct="1">
                  <a:lnSpc>
                    <a:spcPct val="90000"/>
                  </a:lnSpc>
                  <a:spcBef>
                    <a:spcPts val="499"/>
                  </a:spcBef>
                  <a:buFont typeface="Arial" panose="020B0604020202020204" pitchFamily="34" charset="0"/>
                  <a:buChar char="•"/>
                  <a:defRPr sz="179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672" indent="-228590" algn="l" defTabSz="914361" rtl="0" eaLnBrk="1" latinLnBrk="0" hangingPunct="1">
                  <a:lnSpc>
                    <a:spcPct val="90000"/>
                  </a:lnSpc>
                  <a:spcBef>
                    <a:spcPts val="499"/>
                  </a:spcBef>
                  <a:buFont typeface="Arial" panose="020B0604020202020204" pitchFamily="34" charset="0"/>
                  <a:buChar char="•"/>
                  <a:defRPr sz="179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853" indent="-228590" algn="l" defTabSz="914361" rtl="0" eaLnBrk="1" latinLnBrk="0" hangingPunct="1">
                  <a:lnSpc>
                    <a:spcPct val="90000"/>
                  </a:lnSpc>
                  <a:spcBef>
                    <a:spcPts val="499"/>
                  </a:spcBef>
                  <a:buFont typeface="Arial" panose="020B0604020202020204" pitchFamily="34" charset="0"/>
                  <a:buChar char="•"/>
                  <a:defRPr sz="179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034" indent="-228590" algn="l" defTabSz="914361" rtl="0" eaLnBrk="1" latinLnBrk="0" hangingPunct="1">
                  <a:lnSpc>
                    <a:spcPct val="90000"/>
                  </a:lnSpc>
                  <a:spcBef>
                    <a:spcPts val="499"/>
                  </a:spcBef>
                  <a:buFont typeface="Arial" panose="020B0604020202020204" pitchFamily="34" charset="0"/>
                  <a:buChar char="•"/>
                  <a:defRPr sz="179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dirty="0">
                    <a:solidFill>
                      <a:schemeClr val="tx1"/>
                    </a:solidFill>
                  </a:rPr>
                  <a:t>How does this Bernoulli parameter vary with </a:t>
                </a:r>
                <a14:m>
                  <m:oMath xmlns:m="http://schemas.openxmlformats.org/officeDocument/2006/math">
                    <m:r>
                      <a:rPr lang="en-US" b="1" i="1">
                        <a:solidFill>
                          <a:schemeClr val="accent3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dirty="0"/>
                  <a:t>?</a:t>
                </a:r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E30BBD24-0297-5A28-BC6E-28048EBC72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421" y="1424540"/>
                <a:ext cx="11567160" cy="587140"/>
              </a:xfrm>
              <a:prstGeom prst="rect">
                <a:avLst/>
              </a:prstGeom>
              <a:blipFill>
                <a:blip r:embed="rId2"/>
                <a:stretch>
                  <a:fillRect l="-1096" t="-19149" b="-106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F349773-66BA-9682-97A5-59D9FD181719}"/>
              </a:ext>
            </a:extLst>
          </p:cNvPr>
          <p:cNvSpPr txBox="1">
            <a:spLocks/>
          </p:cNvSpPr>
          <p:nvPr/>
        </p:nvSpPr>
        <p:spPr>
          <a:xfrm>
            <a:off x="312420" y="2011680"/>
            <a:ext cx="11567160" cy="10424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0" indent="-228590" algn="l" defTabSz="914361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70" indent="-228590" algn="l" defTabSz="914361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51" indent="-228590" algn="l" defTabSz="914361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32" indent="-228590" algn="l" defTabSz="914361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12" indent="-228590" algn="l" defTabSz="914361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93" indent="-228590" algn="l" defTabSz="914361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72" indent="-228590" algn="l" defTabSz="914361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53" indent="-228590" algn="l" defTabSz="914361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34" indent="-228590" algn="l" defTabSz="914361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u="sng" dirty="0">
                <a:sym typeface="Wingdings" pitchFamily="2" charset="2"/>
              </a:rPr>
              <a:t>Key insight</a:t>
            </a:r>
            <a:r>
              <a:rPr lang="en-US" dirty="0">
                <a:sym typeface="Wingdings" pitchFamily="2" charset="2"/>
              </a:rPr>
              <a:t>: The log-odds of a binary event are often approximately linear in the features…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BCF1A70-7DE9-E0F5-22EC-D40FE9661528}"/>
                  </a:ext>
                </a:extLst>
              </p:cNvPr>
              <p:cNvSpPr txBox="1"/>
              <p:nvPr/>
            </p:nvSpPr>
            <p:spPr>
              <a:xfrm>
                <a:off x="808383" y="3221366"/>
                <a:ext cx="4178145" cy="9894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log</m:t>
                      </m:r>
                      <m:f>
                        <m:fPr>
                          <m:ctrlP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800" b="1" i="1">
                              <a:latin typeface="Cambria Math" panose="02040503050406030204" pitchFamily="18" charset="0"/>
                            </a:rPr>
                            <m:t>p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sz="2800" b="1" i="1">
                              <a:latin typeface="Cambria Math" panose="02040503050406030204" pitchFamily="18" charset="0"/>
                            </a:rPr>
                            <m:t>Y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=1|</m:t>
                          </m:r>
                          <m:r>
                            <a:rPr lang="en-US" sz="2800" b="1" i="1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2800" b="1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  <m: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800" b="1" i="1">
                              <a:latin typeface="Cambria Math" panose="02040503050406030204" pitchFamily="18" charset="0"/>
                            </a:rPr>
                            <m:t>p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sz="2800" b="1" i="1">
                              <a:latin typeface="Cambria Math" panose="02040503050406030204" pitchFamily="18" charset="0"/>
                            </a:rPr>
                            <m:t>Y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=0|</m:t>
                          </m:r>
                          <m:r>
                            <a:rPr lang="en-US" sz="2800" b="1" i="1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2800" b="1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sz="2800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800" b="1" i="1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800" b="1" i="1" smtClean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BCF1A70-7DE9-E0F5-22EC-D40FE96615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383" y="3221366"/>
                <a:ext cx="4178145" cy="989438"/>
              </a:xfrm>
              <a:prstGeom prst="rect">
                <a:avLst/>
              </a:prstGeom>
              <a:blipFill>
                <a:blip r:embed="rId3"/>
                <a:stretch>
                  <a:fillRect r="-303" b="-101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77E702A-F067-9B3C-69BD-E953FE7B28F0}"/>
                  </a:ext>
                </a:extLst>
              </p:cNvPr>
              <p:cNvSpPr txBox="1"/>
              <p:nvPr/>
            </p:nvSpPr>
            <p:spPr>
              <a:xfrm>
                <a:off x="6096000" y="3072131"/>
                <a:ext cx="4572000" cy="95340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1" i="1"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lang="en-US" sz="2800" b="1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2800" b="1" i="1"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sz="2800" b="1" i="1">
                          <a:latin typeface="Cambria Math" panose="02040503050406030204" pitchFamily="18" charset="0"/>
                        </a:rPr>
                        <m:t>=1|</m:t>
                      </m:r>
                      <m:r>
                        <a:rPr lang="en-US" sz="2800" b="1" i="1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800" b="1" i="1">
                          <a:latin typeface="Cambria Math" panose="02040503050406030204" pitchFamily="18" charset="0"/>
                        </a:rPr>
                        <m:t>;</m:t>
                      </m:r>
                      <m:r>
                        <a:rPr lang="en-US" sz="2800" b="1" i="1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en-US" sz="2800" b="1" i="1">
                          <a:latin typeface="Cambria Math" panose="02040503050406030204" pitchFamily="18" charset="0"/>
                        </a:rPr>
                        <m:t>) </m:t>
                      </m:r>
                      <m:r>
                        <a:rPr lang="en-US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sz="2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r>
                                <a:rPr lang="en-US" sz="2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800" i="1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1" i="1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p>
                                  <m:r>
                                    <a:rPr lang="en-US" sz="2800" i="1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2800" b="1" i="1">
                                  <a:solidFill>
                                    <a:schemeClr val="accent3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77E702A-F067-9B3C-69BD-E953FE7B28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3072131"/>
                <a:ext cx="4572000" cy="953403"/>
              </a:xfrm>
              <a:prstGeom prst="rect">
                <a:avLst/>
              </a:prstGeom>
              <a:blipFill>
                <a:blip r:embed="rId4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Left Brace 9">
            <a:extLst>
              <a:ext uri="{FF2B5EF4-FFF2-40B4-BE49-F238E27FC236}">
                <a16:creationId xmlns:a16="http://schemas.microsoft.com/office/drawing/2014/main" id="{8F3055C1-EB03-6B56-9247-571907C5FE72}"/>
              </a:ext>
            </a:extLst>
          </p:cNvPr>
          <p:cNvSpPr/>
          <p:nvPr/>
        </p:nvSpPr>
        <p:spPr>
          <a:xfrm rot="16200000">
            <a:off x="7207649" y="2897774"/>
            <a:ext cx="378170" cy="2255520"/>
          </a:xfrm>
          <a:prstGeom prst="leftBrace">
            <a:avLst>
              <a:gd name="adj1" fmla="val 48792"/>
              <a:gd name="adj2" fmla="val 50000"/>
            </a:avLst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4A5B940A-7243-32BC-3AF7-3E288C61312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72759" y="4335327"/>
                <a:ext cx="2647950" cy="64360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 lnSpcReduction="10000"/>
              </a:bodyPr>
              <a:lstStyle>
                <a:lvl1pPr marL="228590" indent="-228590" algn="l" defTabSz="914361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770" indent="-228590" algn="l" defTabSz="914361" rtl="0" eaLnBrk="1" latinLnBrk="0" hangingPunct="1">
                  <a:lnSpc>
                    <a:spcPct val="90000"/>
                  </a:lnSpc>
                  <a:spcBef>
                    <a:spcPts val="499"/>
                  </a:spcBef>
                  <a:buFont typeface="Arial" panose="020B0604020202020204" pitchFamily="34" charset="0"/>
                  <a:buChar char="•"/>
                  <a:defRPr sz="239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2951" indent="-228590" algn="l" defTabSz="914361" rtl="0" eaLnBrk="1" latinLnBrk="0" hangingPunct="1">
                  <a:lnSpc>
                    <a:spcPct val="90000"/>
                  </a:lnSpc>
                  <a:spcBef>
                    <a:spcPts val="499"/>
                  </a:spcBef>
                  <a:buFont typeface="Arial" panose="020B0604020202020204" pitchFamily="34" charset="0"/>
                  <a:buChar char="•"/>
                  <a:defRPr sz="199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132" indent="-228590" algn="l" defTabSz="914361" rtl="0" eaLnBrk="1" latinLnBrk="0" hangingPunct="1">
                  <a:lnSpc>
                    <a:spcPct val="90000"/>
                  </a:lnSpc>
                  <a:spcBef>
                    <a:spcPts val="499"/>
                  </a:spcBef>
                  <a:buFont typeface="Arial" panose="020B0604020202020204" pitchFamily="34" charset="0"/>
                  <a:buChar char="•"/>
                  <a:defRPr sz="179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312" indent="-228590" algn="l" defTabSz="914361" rtl="0" eaLnBrk="1" latinLnBrk="0" hangingPunct="1">
                  <a:lnSpc>
                    <a:spcPct val="90000"/>
                  </a:lnSpc>
                  <a:spcBef>
                    <a:spcPts val="499"/>
                  </a:spcBef>
                  <a:buFont typeface="Arial" panose="020B0604020202020204" pitchFamily="34" charset="0"/>
                  <a:buChar char="•"/>
                  <a:defRPr sz="179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493" indent="-228590" algn="l" defTabSz="914361" rtl="0" eaLnBrk="1" latinLnBrk="0" hangingPunct="1">
                  <a:lnSpc>
                    <a:spcPct val="90000"/>
                  </a:lnSpc>
                  <a:spcBef>
                    <a:spcPts val="499"/>
                  </a:spcBef>
                  <a:buFont typeface="Arial" panose="020B0604020202020204" pitchFamily="34" charset="0"/>
                  <a:buChar char="•"/>
                  <a:defRPr sz="179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672" indent="-228590" algn="l" defTabSz="914361" rtl="0" eaLnBrk="1" latinLnBrk="0" hangingPunct="1">
                  <a:lnSpc>
                    <a:spcPct val="90000"/>
                  </a:lnSpc>
                  <a:spcBef>
                    <a:spcPts val="499"/>
                  </a:spcBef>
                  <a:buFont typeface="Arial" panose="020B0604020202020204" pitchFamily="34" charset="0"/>
                  <a:buChar char="•"/>
                  <a:defRPr sz="179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853" indent="-228590" algn="l" defTabSz="914361" rtl="0" eaLnBrk="1" latinLnBrk="0" hangingPunct="1">
                  <a:lnSpc>
                    <a:spcPct val="90000"/>
                  </a:lnSpc>
                  <a:spcBef>
                    <a:spcPts val="499"/>
                  </a:spcBef>
                  <a:buFont typeface="Arial" panose="020B0604020202020204" pitchFamily="34" charset="0"/>
                  <a:buChar char="•"/>
                  <a:defRPr sz="179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034" indent="-228590" algn="l" defTabSz="914361" rtl="0" eaLnBrk="1" latinLnBrk="0" hangingPunct="1">
                  <a:lnSpc>
                    <a:spcPct val="90000"/>
                  </a:lnSpc>
                  <a:spcBef>
                    <a:spcPts val="499"/>
                  </a:spcBef>
                  <a:buFont typeface="Arial" panose="020B0604020202020204" pitchFamily="34" charset="0"/>
                  <a:buChar char="•"/>
                  <a:defRPr sz="179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US" sz="2400" dirty="0">
                    <a:solidFill>
                      <a:schemeClr val="tx1"/>
                    </a:solidFill>
                  </a:rPr>
                  <a:t>Bernoulli parameter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1" i="1">
                        <a:solidFill>
                          <a:schemeClr val="accent3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4A5B940A-7243-32BC-3AF7-3E288C6131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2759" y="4335327"/>
                <a:ext cx="2647950" cy="643609"/>
              </a:xfrm>
              <a:prstGeom prst="rect">
                <a:avLst/>
              </a:prstGeom>
              <a:blipFill>
                <a:blip r:embed="rId5"/>
                <a:stretch>
                  <a:fillRect t="-17308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Left Brace 11">
            <a:extLst>
              <a:ext uri="{FF2B5EF4-FFF2-40B4-BE49-F238E27FC236}">
                <a16:creationId xmlns:a16="http://schemas.microsoft.com/office/drawing/2014/main" id="{897033FF-013A-B325-A384-FCF5A725F6B4}"/>
              </a:ext>
            </a:extLst>
          </p:cNvPr>
          <p:cNvSpPr/>
          <p:nvPr/>
        </p:nvSpPr>
        <p:spPr>
          <a:xfrm rot="16200000">
            <a:off x="9510604" y="3425373"/>
            <a:ext cx="378170" cy="1570863"/>
          </a:xfrm>
          <a:prstGeom prst="leftBrace">
            <a:avLst>
              <a:gd name="adj1" fmla="val 48792"/>
              <a:gd name="adj2" fmla="val 50000"/>
            </a:avLst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FB08824C-987F-827A-BF6B-BA3AC6BB0D5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563166" y="4487053"/>
                <a:ext cx="2273046" cy="86242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/>
              </a:bodyPr>
              <a:lstStyle>
                <a:lvl1pPr marL="228590" indent="-228590" algn="l" defTabSz="914361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770" indent="-228590" algn="l" defTabSz="914361" rtl="0" eaLnBrk="1" latinLnBrk="0" hangingPunct="1">
                  <a:lnSpc>
                    <a:spcPct val="90000"/>
                  </a:lnSpc>
                  <a:spcBef>
                    <a:spcPts val="499"/>
                  </a:spcBef>
                  <a:buFont typeface="Arial" panose="020B0604020202020204" pitchFamily="34" charset="0"/>
                  <a:buChar char="•"/>
                  <a:defRPr sz="239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2951" indent="-228590" algn="l" defTabSz="914361" rtl="0" eaLnBrk="1" latinLnBrk="0" hangingPunct="1">
                  <a:lnSpc>
                    <a:spcPct val="90000"/>
                  </a:lnSpc>
                  <a:spcBef>
                    <a:spcPts val="499"/>
                  </a:spcBef>
                  <a:buFont typeface="Arial" panose="020B0604020202020204" pitchFamily="34" charset="0"/>
                  <a:buChar char="•"/>
                  <a:defRPr sz="199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132" indent="-228590" algn="l" defTabSz="914361" rtl="0" eaLnBrk="1" latinLnBrk="0" hangingPunct="1">
                  <a:lnSpc>
                    <a:spcPct val="90000"/>
                  </a:lnSpc>
                  <a:spcBef>
                    <a:spcPts val="499"/>
                  </a:spcBef>
                  <a:buFont typeface="Arial" panose="020B0604020202020204" pitchFamily="34" charset="0"/>
                  <a:buChar char="•"/>
                  <a:defRPr sz="179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312" indent="-228590" algn="l" defTabSz="914361" rtl="0" eaLnBrk="1" latinLnBrk="0" hangingPunct="1">
                  <a:lnSpc>
                    <a:spcPct val="90000"/>
                  </a:lnSpc>
                  <a:spcBef>
                    <a:spcPts val="499"/>
                  </a:spcBef>
                  <a:buFont typeface="Arial" panose="020B0604020202020204" pitchFamily="34" charset="0"/>
                  <a:buChar char="•"/>
                  <a:defRPr sz="179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493" indent="-228590" algn="l" defTabSz="914361" rtl="0" eaLnBrk="1" latinLnBrk="0" hangingPunct="1">
                  <a:lnSpc>
                    <a:spcPct val="90000"/>
                  </a:lnSpc>
                  <a:spcBef>
                    <a:spcPts val="499"/>
                  </a:spcBef>
                  <a:buFont typeface="Arial" panose="020B0604020202020204" pitchFamily="34" charset="0"/>
                  <a:buChar char="•"/>
                  <a:defRPr sz="179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672" indent="-228590" algn="l" defTabSz="914361" rtl="0" eaLnBrk="1" latinLnBrk="0" hangingPunct="1">
                  <a:lnSpc>
                    <a:spcPct val="90000"/>
                  </a:lnSpc>
                  <a:spcBef>
                    <a:spcPts val="499"/>
                  </a:spcBef>
                  <a:buFont typeface="Arial" panose="020B0604020202020204" pitchFamily="34" charset="0"/>
                  <a:buChar char="•"/>
                  <a:defRPr sz="179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853" indent="-228590" algn="l" defTabSz="914361" rtl="0" eaLnBrk="1" latinLnBrk="0" hangingPunct="1">
                  <a:lnSpc>
                    <a:spcPct val="90000"/>
                  </a:lnSpc>
                  <a:spcBef>
                    <a:spcPts val="499"/>
                  </a:spcBef>
                  <a:buFont typeface="Arial" panose="020B0604020202020204" pitchFamily="34" charset="0"/>
                  <a:buChar char="•"/>
                  <a:defRPr sz="179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034" indent="-228590" algn="l" defTabSz="914361" rtl="0" eaLnBrk="1" latinLnBrk="0" hangingPunct="1">
                  <a:lnSpc>
                    <a:spcPct val="90000"/>
                  </a:lnSpc>
                  <a:spcBef>
                    <a:spcPts val="499"/>
                  </a:spcBef>
                  <a:buFont typeface="Arial" panose="020B0604020202020204" pitchFamily="34" charset="0"/>
                  <a:buChar char="•"/>
                  <a:defRPr sz="179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US" sz="2400" dirty="0"/>
                  <a:t>Sigmoid function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i="1" smtClean="0">
                        <a:latin typeface="Cambria Math" panose="02040503050406030204" pitchFamily="18" charset="0"/>
                      </a:rPr>
                      <m:t>σ</m:t>
                    </m:r>
                    <m:r>
                      <a:rPr lang="en-US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400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en-US" sz="2400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400" b="1" i="1">
                        <a:solidFill>
                          <a:schemeClr val="accent3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FB08824C-987F-827A-BF6B-BA3AC6BB0D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3166" y="4487053"/>
                <a:ext cx="2273046" cy="862425"/>
              </a:xfrm>
              <a:prstGeom prst="rect">
                <a:avLst/>
              </a:prstGeom>
              <a:blipFill>
                <a:blip r:embed="rId6"/>
                <a:stretch>
                  <a:fillRect l="-2778" t="-8696" r="-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5CC6A11-878D-CB31-A7BE-4CC55A244030}"/>
                  </a:ext>
                </a:extLst>
              </p:cNvPr>
              <p:cNvSpPr txBox="1"/>
              <p:nvPr/>
            </p:nvSpPr>
            <p:spPr>
              <a:xfrm>
                <a:off x="5357720" y="3373000"/>
                <a:ext cx="36708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≡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5CC6A11-878D-CB31-A7BE-4CC55A2440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7720" y="3373000"/>
                <a:ext cx="367088" cy="430887"/>
              </a:xfrm>
              <a:prstGeom prst="rect">
                <a:avLst/>
              </a:prstGeom>
              <a:blipFill>
                <a:blip r:embed="rId7"/>
                <a:stretch>
                  <a:fillRect l="-10000" r="-13333" b="-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DD8B7E1F-A2CF-52EB-3DFC-9898A05A8C00}"/>
              </a:ext>
            </a:extLst>
          </p:cNvPr>
          <p:cNvSpPr txBox="1">
            <a:spLocks/>
          </p:cNvSpPr>
          <p:nvPr/>
        </p:nvSpPr>
        <p:spPr>
          <a:xfrm>
            <a:off x="312420" y="6271704"/>
            <a:ext cx="7930432" cy="4308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0" indent="-228590" algn="l" defTabSz="914361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70" indent="-228590" algn="l" defTabSz="914361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51" indent="-228590" algn="l" defTabSz="914361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32" indent="-228590" algn="l" defTabSz="914361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12" indent="-228590" algn="l" defTabSz="914361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93" indent="-228590" algn="l" defTabSz="914361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72" indent="-228590" algn="l" defTabSz="914361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53" indent="-228590" algn="l" defTabSz="914361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34" indent="-228590" algn="l" defTabSz="914361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/>
              <a:t>* We can always augment our features with one to allow for a bias term.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30671CA8-4572-5595-5E6A-01B0C7E3B526}"/>
              </a:ext>
            </a:extLst>
          </p:cNvPr>
          <p:cNvSpPr/>
          <p:nvPr/>
        </p:nvSpPr>
        <p:spPr>
          <a:xfrm>
            <a:off x="9286510" y="5660157"/>
            <a:ext cx="2762980" cy="104243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We’ll show this equivalence in Problem 2 on Disc. 6 worksheet.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39742EF-CB16-DF75-C160-6BA7674ECEAA}"/>
                  </a:ext>
                </a:extLst>
              </p:cNvPr>
              <p:cNvSpPr txBox="1"/>
              <p:nvPr/>
            </p:nvSpPr>
            <p:spPr>
              <a:xfrm>
                <a:off x="675164" y="5433460"/>
                <a:ext cx="720494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r>
                        <a:rPr lang="en-US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lang="en-US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sz="28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sz="2800" b="1" i="1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800" b="1" i="1">
                          <a:latin typeface="Cambria Math" panose="02040503050406030204" pitchFamily="18" charset="0"/>
                        </a:rPr>
                        <m:t>;</m:t>
                      </m:r>
                      <m:r>
                        <a:rPr lang="en-US" sz="2800" b="1" i="1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en-US" sz="28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800" i="1">
                              <a:latin typeface="Cambria Math" panose="02040503050406030204" pitchFamily="18" charset="0"/>
                            </a:rPr>
                            <m:t>σ</m:t>
                          </m:r>
                          <m:r>
                            <a:rPr lang="en-US" sz="2800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sz="28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1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p>
                              <m:r>
                                <a:rPr lang="en-US" sz="28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sz="2800" b="1" i="1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y</m:t>
                          </m:r>
                        </m:sup>
                      </m:sSup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m:rPr>
                                  <m:sty m:val="p"/>
                                </m:rPr>
                                <a:rPr lang="en-US" sz="2800" i="1"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  <m:r>
                                <a:rPr lang="en-US" sz="280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sz="2800" i="1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1" i="1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p>
                                  <m:r>
                                    <a:rPr lang="en-US" sz="2800" i="1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2800" b="1" i="1">
                                  <a:solidFill>
                                    <a:schemeClr val="accent3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m:rPr>
                              <m:sty m:val="p"/>
                            </m:rP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y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39742EF-CB16-DF75-C160-6BA7674ECE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164" y="5433460"/>
                <a:ext cx="7204943" cy="523220"/>
              </a:xfrm>
              <a:prstGeom prst="rect">
                <a:avLst/>
              </a:prstGeom>
              <a:blipFill>
                <a:blip r:embed="rId8"/>
                <a:stretch>
                  <a:fillRect b="-261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41056940-77AF-A30D-4D59-9838C7CF30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96644" y="3349890"/>
            <a:ext cx="575480" cy="42069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dirty="0"/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2016056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 animBg="1"/>
      <p:bldP spid="11" grpId="0"/>
      <p:bldP spid="12" grpId="0" animBg="1"/>
      <p:bldP spid="13" grpId="0"/>
      <p:bldP spid="14" grpId="0"/>
      <p:bldP spid="15" grpId="0"/>
      <p:bldP spid="16" grpId="0" animBg="1"/>
      <p:bldP spid="17" grpId="0"/>
      <p:bldP spid="18" grpId="0" build="p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APP_VERSION" val="1.5.0.0"/>
  <p:tag name="SLIDO_PRESENTATION_ID" val="d58ba64f-d959-49e0-88c5-e90a21e7344d"/>
  <p:tag name="SLIDO_EVENT_UUID" val="98b7f9fc-17fc-43ae-bc18-c0949d53dab7"/>
  <p:tag name="SLIDO_EVENT_SECTION_UUID" val="f0cc8491-47ef-46a1-8794-b65ef9e9d8ae"/>
</p:tagLst>
</file>

<file path=ppt/theme/theme1.xml><?xml version="1.0" encoding="utf-8"?>
<a:theme xmlns:a="http://schemas.openxmlformats.org/drawingml/2006/main" name="cs189-template-v2">
  <a:themeElements>
    <a:clrScheme name="Berkeley Colors">
      <a:dk1>
        <a:srgbClr val="000000"/>
      </a:dk1>
      <a:lt1>
        <a:srgbClr val="FFFFFF"/>
      </a:lt1>
      <a:dk2>
        <a:srgbClr val="000132"/>
      </a:dk2>
      <a:lt2>
        <a:srgbClr val="DDDDDD"/>
      </a:lt2>
      <a:accent1>
        <a:srgbClr val="002675"/>
      </a:accent1>
      <a:accent2>
        <a:srgbClr val="FDB515"/>
      </a:accent2>
      <a:accent3>
        <a:srgbClr val="028842"/>
      </a:accent3>
      <a:accent4>
        <a:srgbClr val="0049AD"/>
      </a:accent4>
      <a:accent5>
        <a:srgbClr val="8136C6"/>
      </a:accent5>
      <a:accent6>
        <a:srgbClr val="DF5327"/>
      </a:accent6>
      <a:hlink>
        <a:srgbClr val="8136C6"/>
      </a:hlink>
      <a:folHlink>
        <a:srgbClr val="770647"/>
      </a:folHlink>
    </a:clrScheme>
    <a:fontScheme name="Century Schoolbook">
      <a:majorFont>
        <a:latin typeface="Century Schoolbook" panose="02040604050505020304"/>
        <a:ea typeface=""/>
        <a:cs typeface=""/>
        <a:font script="Jpan" typeface="ＭＳ Ｐ明朝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Ｐ明朝"/>
        <a:font script="Hang" typeface="휴먼매직체"/>
        <a:font script="Hans" typeface="宋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Lecture 02 -- Using Machine Learning" id="{B36A73C9-A638-0A4C-8F40-74EBBA3C417E}" vid="{7C9CF238-600B-5140-95B4-D29472FA34B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539CD58A90B4941A7D8FAE0C8A64E11" ma:contentTypeVersion="3" ma:contentTypeDescription="Create a new document." ma:contentTypeScope="" ma:versionID="06806a3f75a23b4b252b3271e2e167cd">
  <xsd:schema xmlns:xsd="http://www.w3.org/2001/XMLSchema" xmlns:xs="http://www.w3.org/2001/XMLSchema" xmlns:p="http://schemas.microsoft.com/office/2006/metadata/properties" xmlns:ns2="ccd22bf3-71b8-4332-a310-ec8ee691d727" targetNamespace="http://schemas.microsoft.com/office/2006/metadata/properties" ma:root="true" ma:fieldsID="c6a20c729128feca6f8ae86e9cea55fe" ns2:_="">
    <xsd:import namespace="ccd22bf3-71b8-4332-a310-ec8ee691d72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cd22bf3-71b8-4332-a310-ec8ee691d72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C8EE976-3127-4B4D-93AE-F27AF97E0658}">
  <ds:schemaRefs>
    <ds:schemaRef ds:uri="http://purl.org/dc/terms/"/>
    <ds:schemaRef ds:uri="ccd22bf3-71b8-4332-a310-ec8ee691d727"/>
    <ds:schemaRef ds:uri="http://schemas.openxmlformats.org/package/2006/metadata/core-properties"/>
    <ds:schemaRef ds:uri="http://schemas.microsoft.com/office/2006/documentManagement/types"/>
    <ds:schemaRef ds:uri="http://purl.org/dc/dcmitype/"/>
    <ds:schemaRef ds:uri="http://schemas.microsoft.com/office/infopath/2007/PartnerControls"/>
    <ds:schemaRef ds:uri="http://schemas.microsoft.com/office/2006/metadata/properties"/>
    <ds:schemaRef ds:uri="http://www.w3.org/XML/1998/namespace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9A23CB27-6F78-4145-87A5-695702FCD4D1}">
  <ds:schemaRefs>
    <ds:schemaRef ds:uri="ccd22bf3-71b8-4332-a310-ec8ee691d727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6C84EDA4-11A9-491D-A3C5-75401FC2E613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4370</TotalTime>
  <Words>1595</Words>
  <Application>Microsoft Macintosh PowerPoint</Application>
  <PresentationFormat>Widescreen</PresentationFormat>
  <Paragraphs>229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Aptos</vt:lpstr>
      <vt:lpstr>Arial</vt:lpstr>
      <vt:lpstr>Cambria Math</vt:lpstr>
      <vt:lpstr>Century Schoolbook</vt:lpstr>
      <vt:lpstr>Roboto</vt:lpstr>
      <vt:lpstr>Wingdings</vt:lpstr>
      <vt:lpstr>cs189-template-v2</vt:lpstr>
      <vt:lpstr>Classification with Logistic Regression</vt:lpstr>
      <vt:lpstr>PowerPoint Presentation</vt:lpstr>
      <vt:lpstr>Binary Classification &amp; Discriminative Models</vt:lpstr>
      <vt:lpstr>Binary Classification: Symmetric Loss</vt:lpstr>
      <vt:lpstr>Binary Classification: Asymmetric Loss</vt:lpstr>
      <vt:lpstr>Discriminative Models</vt:lpstr>
      <vt:lpstr>Logistic Regression: Problem &amp; Solution</vt:lpstr>
      <vt:lpstr>The Logistic Regression Assumption</vt:lpstr>
      <vt:lpstr>The Sigmoid Function </vt:lpstr>
      <vt:lpstr>Logistic/Cross-Entropy Loss</vt:lpstr>
      <vt:lpstr>How to Solve Logistic Regression</vt:lpstr>
      <vt:lpstr>Logistic Regression Decision Function</vt:lpstr>
      <vt:lpstr>Evaluating Classification Models</vt:lpstr>
      <vt:lpstr>Binary Classification Outcomes</vt:lpstr>
      <vt:lpstr>Classification Performance Metrics</vt:lpstr>
      <vt:lpstr>Classification Performance Metrics</vt:lpstr>
      <vt:lpstr>Receiver Operating Characteristic (ROC) Curve</vt:lpstr>
      <vt:lpstr>How do we select a performance metric?</vt:lpstr>
      <vt:lpstr>Classification with More than 2 Classes</vt:lpstr>
      <vt:lpstr>General Classification Problem</vt:lpstr>
      <vt:lpstr>The Softmax Function</vt:lpstr>
      <vt:lpstr>The Softmax Function</vt:lpstr>
      <vt:lpstr>Multiclass Cross-Entropy Loss</vt:lpstr>
      <vt:lpstr>Classification with Logistic Regression</vt:lpstr>
      <vt:lpstr>Additional Resources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Joseph Gonzalez</dc:creator>
  <cp:lastModifiedBy>Sara Pohland</cp:lastModifiedBy>
  <cp:revision>145</cp:revision>
  <dcterms:created xsi:type="dcterms:W3CDTF">2025-06-04T20:44:38Z</dcterms:created>
  <dcterms:modified xsi:type="dcterms:W3CDTF">2025-10-05T22:42:00Z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0x0101000539CD58A90B4941A7D8FAE0C8A64E11</vt:lpwstr>
  </property>
</Properties>
</file>